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5.jpg" ContentType="image/jpg"/>
  <Override PartName="/ppt/media/image6.jpg" ContentType="image/jpg"/>
  <Override PartName="/ppt/media/image7.jpg" ContentType="image/jpg"/>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5"/>
  </p:notesMasterIdLst>
  <p:sldIdLst>
    <p:sldId id="256" r:id="rId2"/>
    <p:sldId id="257" r:id="rId3"/>
    <p:sldId id="261" r:id="rId4"/>
    <p:sldId id="259" r:id="rId5"/>
    <p:sldId id="258" r:id="rId6"/>
    <p:sldId id="263" r:id="rId7"/>
    <p:sldId id="262" r:id="rId8"/>
    <p:sldId id="264" r:id="rId9"/>
    <p:sldId id="265" r:id="rId10"/>
    <p:sldId id="260" r:id="rId11"/>
    <p:sldId id="266" r:id="rId12"/>
    <p:sldId id="267" r:id="rId13"/>
    <p:sldId id="268" r:id="rId14"/>
    <p:sldId id="270" r:id="rId15"/>
    <p:sldId id="269" r:id="rId16"/>
    <p:sldId id="271" r:id="rId17"/>
    <p:sldId id="272" r:id="rId18"/>
    <p:sldId id="279" r:id="rId19"/>
    <p:sldId id="278" r:id="rId20"/>
    <p:sldId id="275" r:id="rId21"/>
    <p:sldId id="277" r:id="rId22"/>
    <p:sldId id="274" r:id="rId23"/>
    <p:sldId id="280" r:id="rId2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2A00"/>
    <a:srgbClr val="4E0233"/>
    <a:srgbClr val="1D3A00"/>
    <a:srgbClr val="00CC99"/>
    <a:srgbClr val="66FFCC"/>
    <a:srgbClr val="007033"/>
    <a:srgbClr val="FE9202"/>
    <a:srgbClr val="CC0099"/>
    <a:srgbClr val="6C1A00"/>
    <a:srgbClr val="E7FF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38" d="100"/>
          <a:sy n="138" d="100"/>
        </p:scale>
        <p:origin x="834" y="102"/>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2.jpg>
</file>

<file path=ppt/media/image3.jp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5/25/2022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t>10</a:t>
            </a:fld>
            <a:endParaRPr lang="en-US"/>
          </a:p>
        </p:txBody>
      </p:sp>
    </p:spTree>
    <p:extLst>
      <p:ext uri="{BB962C8B-B14F-4D97-AF65-F5344CB8AC3E}">
        <p14:creationId xmlns:p14="http://schemas.microsoft.com/office/powerpoint/2010/main" val="12845968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1671" y="3182570"/>
            <a:ext cx="7940660" cy="1068934"/>
          </a:xfrm>
          <a:noFill/>
          <a:effectLst>
            <a:outerShdw blurRad="50800" dist="38100" dir="2700000" algn="tl" rotWithShape="0">
              <a:prstClr val="black">
                <a:alpha val="40000"/>
              </a:prstClr>
            </a:outerShdw>
          </a:effectLst>
        </p:spPr>
        <p:txBody>
          <a:bodyPr>
            <a:normAutofit/>
          </a:bodyPr>
          <a:lstStyle>
            <a:lvl1pPr algn="l">
              <a:defRPr sz="3600">
                <a:solidFill>
                  <a:srgbClr val="00B0F0"/>
                </a:solidFill>
              </a:defRPr>
            </a:lvl1pPr>
          </a:lstStyle>
          <a:p>
            <a:r>
              <a:rPr lang="en-US" dirty="0"/>
              <a:t>Click to edit Master title style</a:t>
            </a:r>
          </a:p>
        </p:txBody>
      </p:sp>
      <p:sp>
        <p:nvSpPr>
          <p:cNvPr id="3" name="Subtitle 2"/>
          <p:cNvSpPr>
            <a:spLocks noGrp="1"/>
          </p:cNvSpPr>
          <p:nvPr>
            <p:ph type="subTitle" idx="1"/>
          </p:nvPr>
        </p:nvSpPr>
        <p:spPr>
          <a:xfrm>
            <a:off x="601671" y="4251505"/>
            <a:ext cx="7940660" cy="763525"/>
          </a:xfrm>
        </p:spPr>
        <p:txBody>
          <a:bodyPr>
            <a:normAutofit/>
          </a:bodyPr>
          <a:lstStyle>
            <a:lvl1pPr marL="0" indent="0" algn="l">
              <a:buNone/>
              <a:defRPr sz="2800" b="0" i="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5/25/2022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1044700"/>
            <a:ext cx="8246070" cy="763525"/>
          </a:xfrm>
        </p:spPr>
        <p:txBody>
          <a:bodyPr>
            <a:normAutofit/>
          </a:bodyPr>
          <a:lstStyle>
            <a:lvl1pPr algn="l">
              <a:defRPr sz="3600" baseline="0">
                <a:solidFill>
                  <a:srgbClr val="00B0F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5" y="1808225"/>
            <a:ext cx="8246070" cy="2901396"/>
          </a:xfrm>
        </p:spPr>
        <p:txBody>
          <a:bodyPr/>
          <a:lstStyle>
            <a:lvl1pPr algn="l">
              <a:defRPr sz="2800">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86835" y="433880"/>
            <a:ext cx="6108200" cy="725349"/>
          </a:xfrm>
        </p:spPr>
        <p:txBody>
          <a:bodyPr>
            <a:normAutofit/>
          </a:bodyPr>
          <a:lstStyle>
            <a:lvl1pPr algn="l">
              <a:defRPr sz="3600">
                <a:solidFill>
                  <a:srgbClr val="00B0F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586835" y="1197405"/>
            <a:ext cx="6108200" cy="3511061"/>
          </a:xfrm>
        </p:spPr>
        <p:txBody>
          <a:bodyPr/>
          <a:lstStyle>
            <a:lvl1pPr>
              <a:defRPr sz="2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5/25/2022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5/25/2022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1044700"/>
            <a:ext cx="8246070" cy="763525"/>
          </a:xfrm>
        </p:spPr>
        <p:txBody>
          <a:bodyPr>
            <a:normAutofit/>
          </a:bodyPr>
          <a:lstStyle>
            <a:lvl1pPr algn="l">
              <a:defRPr sz="3600" baseline="0">
                <a:solidFill>
                  <a:srgbClr val="00B0F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808224"/>
            <a:ext cx="4040188"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280621"/>
            <a:ext cx="4040188"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808224"/>
            <a:ext cx="4041775"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280621"/>
            <a:ext cx="4041775"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5/25/2022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5/25/2022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5/25/2022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3.xml"/><Relationship Id="rId4" Type="http://schemas.openxmlformats.org/officeDocument/2006/relationships/image" Target="../media/image18.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7743" y="3182570"/>
            <a:ext cx="8704184" cy="1221640"/>
          </a:xfrm>
        </p:spPr>
        <p:txBody>
          <a:bodyPr>
            <a:normAutofit fontScale="90000"/>
          </a:bodyPr>
          <a:lstStyle/>
          <a:p>
            <a:pPr algn="ctr"/>
            <a:r>
              <a:rPr lang="en-US" sz="3600" spc="-265" dirty="0">
                <a:latin typeface="Algerian" panose="04020705040A02060702" pitchFamily="82" charset="0"/>
                <a:cs typeface="Times New Roman" panose="02020603050405020304" pitchFamily="18" charset="0"/>
              </a:rPr>
              <a:t>COVID -19  prevention :  Real-Time implementation  of AI - Based  face  mask detection</a:t>
            </a:r>
            <a:endParaRPr lang="en-US" dirty="0"/>
          </a:p>
        </p:txBody>
      </p:sp>
      <p:sp>
        <p:nvSpPr>
          <p:cNvPr id="3" name="Subtitle 2"/>
          <p:cNvSpPr>
            <a:spLocks noGrp="1"/>
          </p:cNvSpPr>
          <p:nvPr>
            <p:ph type="subTitle" idx="1"/>
          </p:nvPr>
        </p:nvSpPr>
        <p:spPr>
          <a:xfrm>
            <a:off x="152073" y="4251505"/>
            <a:ext cx="2900087" cy="891995"/>
          </a:xfrm>
        </p:spPr>
        <p:txBody>
          <a:bodyPr>
            <a:noAutofit/>
          </a:bodyPr>
          <a:lstStyle/>
          <a:p>
            <a:pPr algn="ctr"/>
            <a:r>
              <a:rPr lang="en-US" sz="1400" b="1" dirty="0">
                <a:latin typeface="Times New Roman" panose="02020603050405020304" pitchFamily="18" charset="0"/>
                <a:cs typeface="Times New Roman" panose="02020603050405020304" pitchFamily="18" charset="0"/>
              </a:rPr>
              <a:t>Made By:</a:t>
            </a:r>
          </a:p>
          <a:p>
            <a:pPr algn="ctr"/>
            <a:r>
              <a:rPr lang="en-US" sz="1400" dirty="0">
                <a:latin typeface="Times New Roman" panose="02020603050405020304" pitchFamily="18" charset="0"/>
                <a:cs typeface="Times New Roman" panose="02020603050405020304" pitchFamily="18" charset="0"/>
              </a:rPr>
              <a:t>Sourav Dutta (11801258)</a:t>
            </a:r>
          </a:p>
          <a:p>
            <a:pPr algn="ctr"/>
            <a:r>
              <a:rPr lang="en-US" sz="1400" dirty="0" err="1">
                <a:latin typeface="Times New Roman" panose="02020603050405020304" pitchFamily="18" charset="0"/>
                <a:cs typeface="Times New Roman" panose="02020603050405020304" pitchFamily="18" charset="0"/>
              </a:rPr>
              <a:t>Subrojit</a:t>
            </a:r>
            <a:r>
              <a:rPr lang="en-US" sz="1400" dirty="0">
                <a:latin typeface="Times New Roman" panose="02020603050405020304" pitchFamily="18" charset="0"/>
                <a:cs typeface="Times New Roman" panose="02020603050405020304" pitchFamily="18" charset="0"/>
              </a:rPr>
              <a:t> Roy (11801400)</a:t>
            </a:r>
          </a:p>
        </p:txBody>
      </p:sp>
      <p:sp>
        <p:nvSpPr>
          <p:cNvPr id="4" name="Subtitle 2">
            <a:extLst>
              <a:ext uri="{FF2B5EF4-FFF2-40B4-BE49-F238E27FC236}">
                <a16:creationId xmlns:a16="http://schemas.microsoft.com/office/drawing/2014/main" id="{4B3EC525-9579-0D92-3E54-5C29A5BACCC9}"/>
              </a:ext>
            </a:extLst>
          </p:cNvPr>
          <p:cNvSpPr txBox="1">
            <a:spLocks/>
          </p:cNvSpPr>
          <p:nvPr/>
        </p:nvSpPr>
        <p:spPr>
          <a:xfrm>
            <a:off x="6091840" y="4381588"/>
            <a:ext cx="2900087" cy="891995"/>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itchFamily="34" charset="0"/>
              <a:buNone/>
              <a:defRPr sz="2800" b="0" i="0" kern="1200">
                <a:solidFill>
                  <a:schemeClr val="bg1"/>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ctr"/>
            <a:r>
              <a:rPr lang="en-US" sz="1400" b="1" dirty="0">
                <a:latin typeface="Times New Roman" panose="02020603050405020304" pitchFamily="18" charset="0"/>
                <a:cs typeface="Times New Roman" panose="02020603050405020304" pitchFamily="18" charset="0"/>
              </a:rPr>
              <a:t>Course Code: CSE445</a:t>
            </a:r>
          </a:p>
          <a:p>
            <a:pPr algn="ctr"/>
            <a:r>
              <a:rPr lang="en-US" sz="1400" b="1" dirty="0">
                <a:latin typeface="Times New Roman" panose="02020603050405020304" pitchFamily="18" charset="0"/>
                <a:cs typeface="Times New Roman" panose="02020603050405020304" pitchFamily="18" charset="0"/>
              </a:rPr>
              <a:t>Group No: CSERGC0154</a:t>
            </a: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D41C60-7704-B605-58DB-A5649B36C515}"/>
              </a:ext>
            </a:extLst>
          </p:cNvPr>
          <p:cNvSpPr txBox="1">
            <a:spLocks/>
          </p:cNvSpPr>
          <p:nvPr/>
        </p:nvSpPr>
        <p:spPr>
          <a:xfrm>
            <a:off x="754375" y="1197405"/>
            <a:ext cx="8093365" cy="916230"/>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4000" spc="-110" dirty="0">
                <a:solidFill>
                  <a:srgbClr val="00B0F0"/>
                </a:solidFill>
                <a:latin typeface="Algerian" panose="04020705040A02060702" pitchFamily="82" charset="0"/>
                <a:cs typeface="Aldhabi" panose="01000000000000000000" pitchFamily="2" charset="-78"/>
              </a:rPr>
              <a:t>Deep</a:t>
            </a:r>
            <a:r>
              <a:rPr lang="en-IN" sz="4000" spc="-60" dirty="0">
                <a:solidFill>
                  <a:srgbClr val="00B0F0"/>
                </a:solidFill>
                <a:latin typeface="Algerian" panose="04020705040A02060702" pitchFamily="82" charset="0"/>
                <a:cs typeface="Aldhabi" panose="01000000000000000000" pitchFamily="2" charset="-78"/>
              </a:rPr>
              <a:t> </a:t>
            </a:r>
            <a:r>
              <a:rPr lang="en-IN" sz="4000" spc="-35" dirty="0">
                <a:solidFill>
                  <a:srgbClr val="00B0F0"/>
                </a:solidFill>
                <a:latin typeface="Algerian" panose="04020705040A02060702" pitchFamily="82" charset="0"/>
                <a:cs typeface="Aldhabi" panose="01000000000000000000" pitchFamily="2" charset="-78"/>
              </a:rPr>
              <a:t>Learning</a:t>
            </a:r>
            <a:endParaRPr lang="en-US" sz="4000" dirty="0">
              <a:solidFill>
                <a:srgbClr val="00B0F0"/>
              </a:solidFill>
              <a:latin typeface="Algerian" panose="04020705040A02060702" pitchFamily="82" charset="0"/>
              <a:cs typeface="Aldhabi" panose="01000000000000000000" pitchFamily="2" charset="-78"/>
            </a:endParaRPr>
          </a:p>
        </p:txBody>
      </p:sp>
      <p:sp>
        <p:nvSpPr>
          <p:cNvPr id="6" name="object 3">
            <a:extLst>
              <a:ext uri="{FF2B5EF4-FFF2-40B4-BE49-F238E27FC236}">
                <a16:creationId xmlns:a16="http://schemas.microsoft.com/office/drawing/2014/main" id="{629FA835-FFC1-1340-CB95-70A92C8554E9}"/>
              </a:ext>
            </a:extLst>
          </p:cNvPr>
          <p:cNvSpPr txBox="1"/>
          <p:nvPr/>
        </p:nvSpPr>
        <p:spPr>
          <a:xfrm>
            <a:off x="588166" y="1808225"/>
            <a:ext cx="8425782" cy="3090590"/>
          </a:xfrm>
          <a:prstGeom prst="rect">
            <a:avLst/>
          </a:prstGeom>
        </p:spPr>
        <p:txBody>
          <a:bodyPr vert="horz" wrap="square" lIns="0" tIns="12700" rIns="0" bIns="0" rtlCol="0">
            <a:spAutoFit/>
          </a:bodyPr>
          <a:lstStyle/>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Deep learning can be considered as a subset of machine learning. It is a ﬁeld that is based on learning and  improving on its own by examining computer algorithms. While machine learning uses simpler concepts,  deep learning works with artiﬁcial neural networks, which are designed to imitate how humans think and  learn.</a:t>
            </a:r>
          </a:p>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Until recently, neural networks were limited by computing power and thus were limited in complexity.  However, advancements in Big Data analytics have permitted larger, sophisticated neural networks,  allowing computers to observe, learn, and react to complex situations faster than humans.</a:t>
            </a:r>
          </a:p>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Deep learning has aided image classiﬁcation, language translation, speech recognition. It can be used to  solve any pattern recognition problem and without human intervention.</a:t>
            </a:r>
          </a:p>
        </p:txBody>
      </p:sp>
    </p:spTree>
    <p:extLst>
      <p:ext uri="{BB962C8B-B14F-4D97-AF65-F5344CB8AC3E}">
        <p14:creationId xmlns:p14="http://schemas.microsoft.com/office/powerpoint/2010/main" val="1091006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B3B46F74-D15C-63F6-A5F6-895FB54B7EC4}"/>
              </a:ext>
            </a:extLst>
          </p:cNvPr>
          <p:cNvSpPr txBox="1">
            <a:spLocks/>
          </p:cNvSpPr>
          <p:nvPr/>
        </p:nvSpPr>
        <p:spPr>
          <a:xfrm>
            <a:off x="754375" y="1197405"/>
            <a:ext cx="8093365" cy="916230"/>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4000" spc="-110" dirty="0">
                <a:solidFill>
                  <a:srgbClr val="00B0F0"/>
                </a:solidFill>
                <a:latin typeface="Algerian" panose="04020705040A02060702" pitchFamily="82" charset="0"/>
                <a:cs typeface="Aldhabi" panose="01000000000000000000" pitchFamily="2" charset="-78"/>
              </a:rPr>
              <a:t>How Deep</a:t>
            </a:r>
            <a:r>
              <a:rPr lang="en-IN" sz="4000" spc="-60" dirty="0">
                <a:solidFill>
                  <a:srgbClr val="00B0F0"/>
                </a:solidFill>
                <a:latin typeface="Algerian" panose="04020705040A02060702" pitchFamily="82" charset="0"/>
                <a:cs typeface="Aldhabi" panose="01000000000000000000" pitchFamily="2" charset="-78"/>
              </a:rPr>
              <a:t> </a:t>
            </a:r>
            <a:r>
              <a:rPr lang="en-IN" sz="4000" spc="-35" dirty="0">
                <a:solidFill>
                  <a:srgbClr val="00B0F0"/>
                </a:solidFill>
                <a:latin typeface="Algerian" panose="04020705040A02060702" pitchFamily="82" charset="0"/>
                <a:cs typeface="Aldhabi" panose="01000000000000000000" pitchFamily="2" charset="-78"/>
              </a:rPr>
              <a:t>Learning works?</a:t>
            </a:r>
            <a:endParaRPr lang="en-US" sz="4000" dirty="0">
              <a:solidFill>
                <a:srgbClr val="00B0F0"/>
              </a:solidFill>
              <a:latin typeface="Algerian" panose="04020705040A02060702" pitchFamily="82" charset="0"/>
              <a:cs typeface="Aldhabi" panose="01000000000000000000" pitchFamily="2" charset="-78"/>
            </a:endParaRPr>
          </a:p>
        </p:txBody>
      </p:sp>
      <p:sp>
        <p:nvSpPr>
          <p:cNvPr id="3" name="object 3">
            <a:extLst>
              <a:ext uri="{FF2B5EF4-FFF2-40B4-BE49-F238E27FC236}">
                <a16:creationId xmlns:a16="http://schemas.microsoft.com/office/drawing/2014/main" id="{649D549C-B158-5961-CD5E-BE127631E762}"/>
              </a:ext>
            </a:extLst>
          </p:cNvPr>
          <p:cNvSpPr txBox="1"/>
          <p:nvPr/>
        </p:nvSpPr>
        <p:spPr>
          <a:xfrm>
            <a:off x="588166" y="1808225"/>
            <a:ext cx="8425782" cy="3367589"/>
          </a:xfrm>
          <a:prstGeom prst="rect">
            <a:avLst/>
          </a:prstGeom>
        </p:spPr>
        <p:txBody>
          <a:bodyPr vert="horz" wrap="square" lIns="0" tIns="12700" rIns="0" bIns="0" rtlCol="0">
            <a:spAutoFit/>
          </a:bodyPr>
          <a:lstStyle/>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Neural Networks are layers of nodes, much like the human brain is made up of neurons. Nodes within  individual layers are connected to adjacent layers. The network is said to be deeper based on the number  of layers it has.</a:t>
            </a:r>
          </a:p>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A single neuron in the human brain receives thousands of signals from other neurons. In an artiﬁcial  neural network, signals travel between nodes and assign corresponding weights. A heavier weighted node  will exert more effect on the next layer of nodes. The ﬁnal layer compiles the weighted inputs to produce  an output.</a:t>
            </a:r>
          </a:p>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Deep learning systems require powerful hardware because they have a large amount of data being  processed and involves several complex mathematical calculations. Even with such advanced hardware,  however, deep learning training computations can take weeks.</a:t>
            </a:r>
          </a:p>
        </p:txBody>
      </p:sp>
    </p:spTree>
    <p:extLst>
      <p:ext uri="{BB962C8B-B14F-4D97-AF65-F5344CB8AC3E}">
        <p14:creationId xmlns:p14="http://schemas.microsoft.com/office/powerpoint/2010/main" val="1140428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17DBC1F-463B-A0C6-A66D-382C807E1223}"/>
              </a:ext>
            </a:extLst>
          </p:cNvPr>
          <p:cNvSpPr txBox="1">
            <a:spLocks/>
          </p:cNvSpPr>
          <p:nvPr/>
        </p:nvSpPr>
        <p:spPr>
          <a:xfrm>
            <a:off x="754375" y="1197405"/>
            <a:ext cx="8093365" cy="916230"/>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4000" spc="-110" dirty="0">
                <a:solidFill>
                  <a:srgbClr val="00B0F0"/>
                </a:solidFill>
                <a:latin typeface="Algerian" panose="04020705040A02060702" pitchFamily="82" charset="0"/>
                <a:cs typeface="Aldhabi" panose="01000000000000000000" pitchFamily="2" charset="-78"/>
              </a:rPr>
              <a:t>Cont.</a:t>
            </a:r>
            <a:endParaRPr lang="en-US" sz="4000" dirty="0">
              <a:solidFill>
                <a:srgbClr val="00B0F0"/>
              </a:solidFill>
              <a:latin typeface="Algerian" panose="04020705040A02060702" pitchFamily="82" charset="0"/>
              <a:cs typeface="Aldhabi" panose="01000000000000000000" pitchFamily="2" charset="-78"/>
            </a:endParaRPr>
          </a:p>
        </p:txBody>
      </p:sp>
      <p:sp>
        <p:nvSpPr>
          <p:cNvPr id="3" name="object 3">
            <a:extLst>
              <a:ext uri="{FF2B5EF4-FFF2-40B4-BE49-F238E27FC236}">
                <a16:creationId xmlns:a16="http://schemas.microsoft.com/office/drawing/2014/main" id="{264F616B-57F7-55D3-39E5-713FF591BC30}"/>
              </a:ext>
            </a:extLst>
          </p:cNvPr>
          <p:cNvSpPr txBox="1"/>
          <p:nvPr/>
        </p:nvSpPr>
        <p:spPr>
          <a:xfrm>
            <a:off x="588166" y="1960930"/>
            <a:ext cx="8425782" cy="2659702"/>
          </a:xfrm>
          <a:prstGeom prst="rect">
            <a:avLst/>
          </a:prstGeom>
        </p:spPr>
        <p:txBody>
          <a:bodyPr vert="horz" wrap="square" lIns="0" tIns="12700" rIns="0" bIns="0" rtlCol="0">
            <a:spAutoFit/>
          </a:bodyPr>
          <a:lstStyle/>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Deep learning systems require large amounts of data to return accurate results; accordingly, information is  fed as huge data sets. When processing the data, artiﬁcial neural networks are able to classify data with  the answers received from a series of binary true or false questions involving highly complex  mathematical calculations.</a:t>
            </a:r>
          </a:p>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For example, a facial recognition program works by learning to detect and recognize edges and lines of  faces, then more signiﬁcant parts of the faces, and ﬁnally, the overall representations of faces. Over time,  the program trains itself, and the probability of correct answers increases. In this case, the facial  recognition program will accurately identify faces with time.</a:t>
            </a:r>
          </a:p>
        </p:txBody>
      </p:sp>
    </p:spTree>
    <p:extLst>
      <p:ext uri="{BB962C8B-B14F-4D97-AF65-F5344CB8AC3E}">
        <p14:creationId xmlns:p14="http://schemas.microsoft.com/office/powerpoint/2010/main" val="3374521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2218586-A531-4DAB-E123-99783E95A130}"/>
              </a:ext>
            </a:extLst>
          </p:cNvPr>
          <p:cNvSpPr txBox="1">
            <a:spLocks/>
          </p:cNvSpPr>
          <p:nvPr/>
        </p:nvSpPr>
        <p:spPr>
          <a:xfrm>
            <a:off x="754375" y="1197405"/>
            <a:ext cx="8093365" cy="916230"/>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4000" spc="-110" dirty="0">
                <a:solidFill>
                  <a:srgbClr val="00B0F0"/>
                </a:solidFill>
                <a:latin typeface="Algerian" panose="04020705040A02060702" pitchFamily="82" charset="0"/>
                <a:cs typeface="Aldhabi" panose="01000000000000000000" pitchFamily="2" charset="-78"/>
              </a:rPr>
              <a:t>Limitations of deep learning</a:t>
            </a:r>
            <a:endParaRPr lang="en-US" sz="4000" dirty="0">
              <a:solidFill>
                <a:srgbClr val="00B0F0"/>
              </a:solidFill>
              <a:latin typeface="Algerian" panose="04020705040A02060702" pitchFamily="82" charset="0"/>
              <a:cs typeface="Aldhabi" panose="01000000000000000000" pitchFamily="2" charset="-78"/>
            </a:endParaRPr>
          </a:p>
        </p:txBody>
      </p:sp>
      <p:sp>
        <p:nvSpPr>
          <p:cNvPr id="5" name="object 3">
            <a:extLst>
              <a:ext uri="{FF2B5EF4-FFF2-40B4-BE49-F238E27FC236}">
                <a16:creationId xmlns:a16="http://schemas.microsoft.com/office/drawing/2014/main" id="{70EE9346-2716-35BF-F6E6-F550BA9A103E}"/>
              </a:ext>
            </a:extLst>
          </p:cNvPr>
          <p:cNvSpPr txBox="1"/>
          <p:nvPr/>
        </p:nvSpPr>
        <p:spPr>
          <a:xfrm>
            <a:off x="588166" y="1960930"/>
            <a:ext cx="8259574" cy="2813591"/>
          </a:xfrm>
          <a:prstGeom prst="rect">
            <a:avLst/>
          </a:prstGeom>
        </p:spPr>
        <p:txBody>
          <a:bodyPr vert="horz" wrap="square" lIns="0" tIns="12700" rIns="0" bIns="0" rtlCol="0">
            <a:spAutoFit/>
          </a:bodyPr>
          <a:lstStyle/>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Deep learning requires large amounts of data. Furthermore, the more powerful and accurate models will need more parameters, which, in turn, require more data.</a:t>
            </a:r>
          </a:p>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Once trained, deep learning models become inﬂexible and cannot handle multitasking. They can  deliver eﬃcient and accurate solutions but only to one speciﬁc problem. Even solving a similar  problem would require retraining the system.</a:t>
            </a:r>
          </a:p>
          <a:p>
            <a:pPr marL="298450" marR="5080" indent="-285750">
              <a:spcBef>
                <a:spcPts val="1200"/>
              </a:spcBef>
              <a:buFont typeface="Wingdings" panose="05000000000000000000" pitchFamily="2" charset="2"/>
              <a:buChar char="§"/>
            </a:pPr>
            <a:r>
              <a:rPr lang="en-US" sz="1800" spc="-5" dirty="0">
                <a:solidFill>
                  <a:schemeClr val="bg1"/>
                </a:solidFill>
                <a:latin typeface="Times New Roman" panose="02020603050405020304" pitchFamily="18" charset="0"/>
                <a:cs typeface="Times New Roman" panose="02020603050405020304" pitchFamily="18" charset="0"/>
              </a:rPr>
              <a:t>Any application that requires reasoning - such as programming or applying the scientiﬁc method-long-term planning and algorithm like data manipulation is completely beyond what current  deep learning techniques can do, even with large data.</a:t>
            </a:r>
          </a:p>
        </p:txBody>
      </p:sp>
    </p:spTree>
    <p:extLst>
      <p:ext uri="{BB962C8B-B14F-4D97-AF65-F5344CB8AC3E}">
        <p14:creationId xmlns:p14="http://schemas.microsoft.com/office/powerpoint/2010/main" val="3007823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9DFDA-24CA-7687-D175-E3FB35B60312}"/>
              </a:ext>
            </a:extLst>
          </p:cNvPr>
          <p:cNvSpPr>
            <a:spLocks noGrp="1"/>
          </p:cNvSpPr>
          <p:nvPr>
            <p:ph type="title"/>
          </p:nvPr>
        </p:nvSpPr>
        <p:spPr>
          <a:xfrm>
            <a:off x="448965" y="1112928"/>
            <a:ext cx="8246070" cy="763525"/>
          </a:xfrm>
        </p:spPr>
        <p:txBody>
          <a:bodyPr anchor="ctr">
            <a:normAutofit/>
          </a:bodyPr>
          <a:lstStyle/>
          <a:p>
            <a:r>
              <a:rPr lang="en-IN" b="0" i="0" u="none" strike="noStrike" baseline="0" dirty="0">
                <a:latin typeface="Algerian" panose="04020705040A02060702" pitchFamily="82" charset="0"/>
              </a:rPr>
              <a:t>Computer Vision</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DA014829-91AB-F7A5-D376-81E0C463829A}"/>
              </a:ext>
            </a:extLst>
          </p:cNvPr>
          <p:cNvSpPr>
            <a:spLocks noGrp="1"/>
          </p:cNvSpPr>
          <p:nvPr>
            <p:ph sz="half" idx="2"/>
          </p:nvPr>
        </p:nvSpPr>
        <p:spPr>
          <a:xfrm>
            <a:off x="81066" y="2017713"/>
            <a:ext cx="4436648" cy="2817901"/>
          </a:xfrm>
        </p:spPr>
        <p:txBody>
          <a:bodyPr>
            <a:normAutofit lnSpcReduction="10000"/>
          </a:bodyPr>
          <a:lstStyle/>
          <a:p>
            <a:pPr algn="l">
              <a:lnSpc>
                <a:spcPct val="150000"/>
              </a:lnSpc>
              <a:buFont typeface="Wingdings" panose="05000000000000000000" pitchFamily="2" charset="2"/>
              <a:buChar char="§"/>
            </a:pPr>
            <a:r>
              <a:rPr lang="en-US" sz="1500" b="0" i="0" u="none" strike="noStrike" baseline="0" dirty="0">
                <a:latin typeface="Times New Roman" panose="02020603050405020304" pitchFamily="18" charset="0"/>
                <a:cs typeface="Times New Roman" panose="02020603050405020304" pitchFamily="18" charset="0"/>
              </a:rPr>
              <a:t>Computer vision is an intriguing scientific subject that reflects how computers can recognize digital images and recordings at a high level.</a:t>
            </a:r>
          </a:p>
          <a:p>
            <a:pPr algn="l">
              <a:lnSpc>
                <a:spcPct val="150000"/>
              </a:lnSpc>
              <a:buFont typeface="Wingdings" panose="05000000000000000000" pitchFamily="2" charset="2"/>
              <a:buChar char="§"/>
            </a:pPr>
            <a:r>
              <a:rPr lang="en-US" sz="1500" b="0" i="0" u="none" strike="noStrike" baseline="0" dirty="0">
                <a:latin typeface="Times New Roman" panose="02020603050405020304" pitchFamily="18" charset="0"/>
                <a:cs typeface="Times New Roman" panose="02020603050405020304" pitchFamily="18" charset="0"/>
              </a:rPr>
              <a:t>Computer vision tasks include strategies for protecting, handling, investigating, and understanding digital images, as well as strategies for extracting numerical and symbolic information from high-dimensional data in the actual world.</a:t>
            </a:r>
            <a:endParaRPr lang="en-IN" sz="15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CE20D6D-60FA-C605-6EA5-DE1F7D8D1719}"/>
              </a:ext>
            </a:extLst>
          </p:cNvPr>
          <p:cNvPicPr>
            <a:picLocks noChangeAspect="1"/>
          </p:cNvPicPr>
          <p:nvPr/>
        </p:nvPicPr>
        <p:blipFill>
          <a:blip r:embed="rId2"/>
          <a:stretch>
            <a:fillRect/>
          </a:stretch>
        </p:blipFill>
        <p:spPr>
          <a:xfrm>
            <a:off x="4586770" y="2128670"/>
            <a:ext cx="4262064" cy="2595985"/>
          </a:xfrm>
          <a:prstGeom prst="rect">
            <a:avLst/>
          </a:prstGeom>
          <a:noFill/>
        </p:spPr>
      </p:pic>
    </p:spTree>
    <p:extLst>
      <p:ext uri="{BB962C8B-B14F-4D97-AF65-F5344CB8AC3E}">
        <p14:creationId xmlns:p14="http://schemas.microsoft.com/office/powerpoint/2010/main" val="18569431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193C-4439-B009-71F4-0E312D221065}"/>
              </a:ext>
            </a:extLst>
          </p:cNvPr>
          <p:cNvSpPr>
            <a:spLocks noGrp="1"/>
          </p:cNvSpPr>
          <p:nvPr>
            <p:ph type="title"/>
          </p:nvPr>
        </p:nvSpPr>
        <p:spPr/>
        <p:txBody>
          <a:bodyPr>
            <a:noAutofit/>
          </a:bodyPr>
          <a:lstStyle/>
          <a:p>
            <a:r>
              <a:rPr lang="en-IN" sz="2400" dirty="0">
                <a:latin typeface="Algerian" panose="04020705040A02060702" pitchFamily="82" charset="0"/>
              </a:rPr>
              <a:t>Convolutional Neural Network (CNN)</a:t>
            </a:r>
          </a:p>
        </p:txBody>
      </p:sp>
      <p:sp>
        <p:nvSpPr>
          <p:cNvPr id="3" name="Content Placeholder 2">
            <a:extLst>
              <a:ext uri="{FF2B5EF4-FFF2-40B4-BE49-F238E27FC236}">
                <a16:creationId xmlns:a16="http://schemas.microsoft.com/office/drawing/2014/main" id="{A7F4AD00-9CAE-D775-E38C-1E6DBBE70F78}"/>
              </a:ext>
            </a:extLst>
          </p:cNvPr>
          <p:cNvSpPr>
            <a:spLocks noGrp="1"/>
          </p:cNvSpPr>
          <p:nvPr>
            <p:ph idx="1"/>
          </p:nvPr>
        </p:nvSpPr>
        <p:spPr>
          <a:xfrm>
            <a:off x="2739540" y="1133894"/>
            <a:ext cx="6108200" cy="3817625"/>
          </a:xfrm>
        </p:spPr>
        <p:txBody>
          <a:bodyPr>
            <a:noAutofit/>
          </a:bodyPr>
          <a:lstStyle/>
          <a:p>
            <a:pPr>
              <a:lnSpc>
                <a:spcPct val="120000"/>
              </a:lnSpc>
              <a:spcBef>
                <a:spcPts val="1200"/>
              </a:spcBef>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Convolutional neural network (CNN or </a:t>
            </a:r>
            <a:r>
              <a:rPr lang="en-US" sz="1600" dirty="0" err="1">
                <a:latin typeface="Times New Roman" panose="02020603050405020304" pitchFamily="18" charset="0"/>
                <a:cs typeface="Times New Roman" panose="02020603050405020304" pitchFamily="18" charset="0"/>
              </a:rPr>
              <a:t>ConvNet</a:t>
            </a:r>
            <a:r>
              <a:rPr lang="en-US" sz="1600" dirty="0">
                <a:latin typeface="Times New Roman" panose="02020603050405020304" pitchFamily="18" charset="0"/>
                <a:cs typeface="Times New Roman" panose="02020603050405020304" pitchFamily="18" charset="0"/>
              </a:rPr>
              <a:t>) is a deep neural network most used to analyze visual images. They are also known as change- invariant or spatially  invariant artificial neural networks (SIANN) based on weight-sharing architecture of  convolution kernels that slides on the input features and provide an equivalent translation  response called a feature maps.</a:t>
            </a:r>
          </a:p>
          <a:p>
            <a:pPr>
              <a:lnSpc>
                <a:spcPct val="120000"/>
              </a:lnSpc>
              <a:spcBef>
                <a:spcPts val="1200"/>
              </a:spcBef>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Counter-intuitively, most convolutional neural networks are only equivariant, as opposed to  invariant, to translation. They are used in image and video recognition, recommender  systems, image classification, image segmentation, medical image analysis, natural  language processing, brain-computer, financial time series and interfaces</a:t>
            </a:r>
            <a:r>
              <a:rPr lang="en-IN" sz="1600" dirty="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1505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0EC6F-6A30-D2CB-6BCF-98163086C179}"/>
              </a:ext>
            </a:extLst>
          </p:cNvPr>
          <p:cNvSpPr>
            <a:spLocks noGrp="1"/>
          </p:cNvSpPr>
          <p:nvPr>
            <p:ph type="title"/>
          </p:nvPr>
        </p:nvSpPr>
        <p:spPr/>
        <p:txBody>
          <a:bodyPr>
            <a:noAutofit/>
          </a:bodyPr>
          <a:lstStyle/>
          <a:p>
            <a:r>
              <a:rPr lang="en-US" dirty="0">
                <a:latin typeface="Algerian" panose="04020705040A02060702" pitchFamily="82" charset="0"/>
              </a:rPr>
              <a:t>Working of the System</a:t>
            </a:r>
            <a:endParaRPr lang="en-IN" dirty="0">
              <a:latin typeface="Algerian" panose="04020705040A02060702" pitchFamily="82" charset="0"/>
            </a:endParaRPr>
          </a:p>
        </p:txBody>
      </p:sp>
      <p:pic>
        <p:nvPicPr>
          <p:cNvPr id="5" name="Content Placeholder 4">
            <a:extLst>
              <a:ext uri="{FF2B5EF4-FFF2-40B4-BE49-F238E27FC236}">
                <a16:creationId xmlns:a16="http://schemas.microsoft.com/office/drawing/2014/main" id="{1C075DAA-F61F-694B-2363-99080AA28D00}"/>
              </a:ext>
            </a:extLst>
          </p:cNvPr>
          <p:cNvPicPr>
            <a:picLocks noGrp="1" noChangeAspect="1"/>
          </p:cNvPicPr>
          <p:nvPr>
            <p:ph idx="1"/>
          </p:nvPr>
        </p:nvPicPr>
        <p:blipFill>
          <a:blip r:embed="rId2"/>
          <a:stretch>
            <a:fillRect/>
          </a:stretch>
        </p:blipFill>
        <p:spPr>
          <a:xfrm>
            <a:off x="2663188" y="1197405"/>
            <a:ext cx="5268322" cy="3817625"/>
          </a:xfrm>
        </p:spPr>
      </p:pic>
      <p:pic>
        <p:nvPicPr>
          <p:cNvPr id="7" name="Picture 6">
            <a:extLst>
              <a:ext uri="{FF2B5EF4-FFF2-40B4-BE49-F238E27FC236}">
                <a16:creationId xmlns:a16="http://schemas.microsoft.com/office/drawing/2014/main" id="{DC0C10D6-CCB3-4E5C-FB08-6607C75AB2F5}"/>
              </a:ext>
            </a:extLst>
          </p:cNvPr>
          <p:cNvPicPr>
            <a:picLocks noChangeAspect="1"/>
          </p:cNvPicPr>
          <p:nvPr/>
        </p:nvPicPr>
        <p:blipFill>
          <a:blip r:embed="rId3"/>
          <a:stretch>
            <a:fillRect/>
          </a:stretch>
        </p:blipFill>
        <p:spPr>
          <a:xfrm>
            <a:off x="8084215" y="1197405"/>
            <a:ext cx="916230" cy="3883684"/>
          </a:xfrm>
          <a:prstGeom prst="rect">
            <a:avLst/>
          </a:prstGeom>
        </p:spPr>
      </p:pic>
    </p:spTree>
    <p:extLst>
      <p:ext uri="{BB962C8B-B14F-4D97-AF65-F5344CB8AC3E}">
        <p14:creationId xmlns:p14="http://schemas.microsoft.com/office/powerpoint/2010/main" val="950974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04232-E8FC-FAB5-3F4F-7B49B565178F}"/>
              </a:ext>
            </a:extLst>
          </p:cNvPr>
          <p:cNvSpPr>
            <a:spLocks noGrp="1"/>
          </p:cNvSpPr>
          <p:nvPr>
            <p:ph type="title"/>
          </p:nvPr>
        </p:nvSpPr>
        <p:spPr>
          <a:xfrm>
            <a:off x="2586834" y="433880"/>
            <a:ext cx="6260905" cy="725349"/>
          </a:xfrm>
        </p:spPr>
        <p:txBody>
          <a:bodyPr>
            <a:noAutofit/>
          </a:bodyPr>
          <a:lstStyle/>
          <a:p>
            <a:r>
              <a:rPr lang="en-IN" b="0" i="0" u="none" strike="noStrike" baseline="0" dirty="0">
                <a:latin typeface="Algerian" panose="04020705040A02060702" pitchFamily="82" charset="0"/>
              </a:rPr>
              <a:t>Pre-processing of images</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4B770267-E63B-12D3-B6E4-0D611A90053B}"/>
              </a:ext>
            </a:extLst>
          </p:cNvPr>
          <p:cNvSpPr>
            <a:spLocks noGrp="1"/>
          </p:cNvSpPr>
          <p:nvPr>
            <p:ph idx="1"/>
          </p:nvPr>
        </p:nvSpPr>
        <p:spPr>
          <a:xfrm>
            <a:off x="2663185" y="1044700"/>
            <a:ext cx="6108200" cy="3511061"/>
          </a:xfrm>
        </p:spPr>
        <p:txBody>
          <a:bodyPr>
            <a:normAutofit fontScale="70000" lnSpcReduction="20000"/>
          </a:bodyPr>
          <a:lstStyle/>
          <a:p>
            <a:pPr algn="l">
              <a:lnSpc>
                <a:spcPct val="120000"/>
              </a:lnSpc>
            </a:pPr>
            <a:r>
              <a:rPr lang="en-US" sz="1800" b="0" i="0" u="none" strike="noStrike" baseline="0" dirty="0">
                <a:latin typeface="Times New Roman" panose="02020603050405020304" pitchFamily="18" charset="0"/>
                <a:cs typeface="Times New Roman" panose="02020603050405020304" pitchFamily="18" charset="0"/>
              </a:rPr>
              <a:t>Before using face detection and matching algorithms, the input picture must be pre-processed. Noise reduction, eye and mask dentification, and hole filling procedures are all part of the pre-processing process.</a:t>
            </a:r>
          </a:p>
          <a:p>
            <a:pPr algn="l">
              <a:lnSpc>
                <a:spcPct val="120000"/>
              </a:lnSpc>
            </a:pPr>
            <a:r>
              <a:rPr lang="en-US" sz="1800" b="0" i="0" u="none" strike="noStrike" baseline="0" dirty="0">
                <a:latin typeface="Times New Roman" panose="02020603050405020304" pitchFamily="18" charset="0"/>
                <a:cs typeface="Times New Roman" panose="02020603050405020304" pitchFamily="18" charset="0"/>
              </a:rPr>
              <a:t>Noise reduction and hole filling assist to eliminate erroneous face/face detection.</a:t>
            </a:r>
          </a:p>
          <a:p>
            <a:pPr algn="l">
              <a:lnSpc>
                <a:spcPct val="120000"/>
              </a:lnSpc>
            </a:pPr>
            <a:r>
              <a:rPr lang="en-US" sz="1800" b="0" i="0" u="none" strike="noStrike" baseline="0" dirty="0">
                <a:latin typeface="Times New Roman" panose="02020603050405020304" pitchFamily="18" charset="0"/>
                <a:cs typeface="Times New Roman" panose="02020603050405020304" pitchFamily="18" charset="0"/>
              </a:rPr>
              <a:t>The</a:t>
            </a:r>
            <a:r>
              <a:rPr lang="en-US" sz="1800" dirty="0">
                <a:latin typeface="Times New Roman" panose="02020603050405020304" pitchFamily="18" charset="0"/>
                <a:cs typeface="Times New Roman" panose="02020603050405020304" pitchFamily="18" charset="0"/>
              </a:rPr>
              <a:t> </a:t>
            </a:r>
            <a:r>
              <a:rPr lang="en-US" sz="1800" b="0" i="0" u="none" strike="noStrike" baseline="0" dirty="0">
                <a:latin typeface="Times New Roman" panose="02020603050405020304" pitchFamily="18" charset="0"/>
                <a:cs typeface="Times New Roman" panose="02020603050405020304" pitchFamily="18" charset="0"/>
              </a:rPr>
              <a:t>facial picture is cropped and re-localized after pre-processing. </a:t>
            </a:r>
          </a:p>
          <a:p>
            <a:pPr algn="l">
              <a:lnSpc>
                <a:spcPct val="120000"/>
              </a:lnSpc>
            </a:pPr>
            <a:r>
              <a:rPr lang="en-US" sz="1800" b="0" i="0" u="none" strike="noStrike" baseline="0" dirty="0">
                <a:latin typeface="Times New Roman" panose="02020603050405020304" pitchFamily="18" charset="0"/>
                <a:cs typeface="Times New Roman" panose="02020603050405020304" pitchFamily="18" charset="0"/>
              </a:rPr>
              <a:t>To increase the quality of the pre-processed image, histogram normalization is used.</a:t>
            </a:r>
          </a:p>
          <a:p>
            <a:pPr algn="l">
              <a:lnSpc>
                <a:spcPct val="120000"/>
              </a:lnSpc>
            </a:pPr>
            <a:r>
              <a:rPr lang="en-US" sz="1800" b="0" i="0" u="none" strike="noStrike" baseline="0" dirty="0">
                <a:latin typeface="Times New Roman" panose="02020603050405020304" pitchFamily="18" charset="0"/>
                <a:cs typeface="Times New Roman" panose="02020603050405020304" pitchFamily="18" charset="0"/>
              </a:rPr>
              <a:t>We employed Convolutional Neural Networks in this article, hence the dataset pictures were downsized to 224*224-pixel resolution. </a:t>
            </a:r>
          </a:p>
          <a:p>
            <a:pPr algn="l">
              <a:lnSpc>
                <a:spcPct val="120000"/>
              </a:lnSpc>
            </a:pPr>
            <a:r>
              <a:rPr lang="en-US" sz="1800" b="0" i="0" u="none" strike="noStrike" baseline="0" dirty="0">
                <a:latin typeface="Times New Roman" panose="02020603050405020304" pitchFamily="18" charset="0"/>
                <a:cs typeface="Times New Roman" panose="02020603050405020304" pitchFamily="18" charset="0"/>
              </a:rPr>
              <a:t>Following resizing, the photos were pixelized (that is, transformed into an array) using OpenCV library methods. </a:t>
            </a:r>
          </a:p>
          <a:p>
            <a:pPr algn="l">
              <a:lnSpc>
                <a:spcPct val="120000"/>
              </a:lnSpc>
            </a:pPr>
            <a:r>
              <a:rPr lang="en-US" sz="1800" b="0" i="0" u="none" strike="noStrike" baseline="0" dirty="0">
                <a:latin typeface="Times New Roman" panose="02020603050405020304" pitchFamily="18" charset="0"/>
                <a:cs typeface="Times New Roman" panose="02020603050405020304" pitchFamily="18" charset="0"/>
              </a:rPr>
              <a:t>With TensorFlow and </a:t>
            </a:r>
            <a:r>
              <a:rPr lang="en-US" sz="1800" b="0" i="0" u="none" strike="noStrike" baseline="0" dirty="0" err="1">
                <a:latin typeface="Times New Roman" panose="02020603050405020304" pitchFamily="18" charset="0"/>
                <a:cs typeface="Times New Roman" panose="02020603050405020304" pitchFamily="18" charset="0"/>
              </a:rPr>
              <a:t>Keras</a:t>
            </a:r>
            <a:r>
              <a:rPr lang="en-US" sz="1800" b="0" i="0" u="none" strike="noStrike" baseline="0" dirty="0">
                <a:latin typeface="Times New Roman" panose="02020603050405020304" pitchFamily="18" charset="0"/>
                <a:cs typeface="Times New Roman" panose="02020603050405020304" pitchFamily="18" charset="0"/>
              </a:rPr>
              <a:t> library functions, the pictures are labelled as 'with mask' or 'without mask' after they have been pixelized. For training, a master array comprising all pixelized pictures with labels was created.</a:t>
            </a:r>
            <a:endParaRPr lang="en-IN" sz="36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8EDE6C8-44B1-C3F4-405E-9496BDFDAAD2}"/>
              </a:ext>
            </a:extLst>
          </p:cNvPr>
          <p:cNvPicPr>
            <a:picLocks noChangeAspect="1"/>
          </p:cNvPicPr>
          <p:nvPr/>
        </p:nvPicPr>
        <p:blipFill>
          <a:blip r:embed="rId2"/>
          <a:stretch>
            <a:fillRect/>
          </a:stretch>
        </p:blipFill>
        <p:spPr>
          <a:xfrm>
            <a:off x="3635592" y="4069250"/>
            <a:ext cx="4163387" cy="1044700"/>
          </a:xfrm>
          <a:prstGeom prst="rect">
            <a:avLst/>
          </a:prstGeom>
        </p:spPr>
      </p:pic>
    </p:spTree>
    <p:extLst>
      <p:ext uri="{BB962C8B-B14F-4D97-AF65-F5344CB8AC3E}">
        <p14:creationId xmlns:p14="http://schemas.microsoft.com/office/powerpoint/2010/main" val="18103628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C916F-ADAB-56DF-CA40-F285FAC8A313}"/>
              </a:ext>
            </a:extLst>
          </p:cNvPr>
          <p:cNvSpPr>
            <a:spLocks noGrp="1"/>
          </p:cNvSpPr>
          <p:nvPr>
            <p:ph type="title"/>
          </p:nvPr>
        </p:nvSpPr>
        <p:spPr>
          <a:xfrm>
            <a:off x="448965" y="1033219"/>
            <a:ext cx="8246070" cy="763525"/>
          </a:xfrm>
        </p:spPr>
        <p:txBody>
          <a:bodyPr>
            <a:normAutofit/>
          </a:bodyPr>
          <a:lstStyle/>
          <a:p>
            <a:r>
              <a:rPr lang="en-US" sz="3200" dirty="0">
                <a:latin typeface="Algerian" panose="04020705040A02060702" pitchFamily="82" charset="0"/>
              </a:rPr>
              <a:t>Training of the model</a:t>
            </a:r>
            <a:endParaRPr lang="en-IN" sz="3200" dirty="0">
              <a:latin typeface="Algerian" panose="04020705040A02060702" pitchFamily="82" charset="0"/>
            </a:endParaRPr>
          </a:p>
        </p:txBody>
      </p:sp>
      <p:sp>
        <p:nvSpPr>
          <p:cNvPr id="4" name="Content Placeholder 3">
            <a:extLst>
              <a:ext uri="{FF2B5EF4-FFF2-40B4-BE49-F238E27FC236}">
                <a16:creationId xmlns:a16="http://schemas.microsoft.com/office/drawing/2014/main" id="{96586F47-1E3B-EFD5-C777-34B7D060666D}"/>
              </a:ext>
            </a:extLst>
          </p:cNvPr>
          <p:cNvSpPr>
            <a:spLocks noGrp="1"/>
          </p:cNvSpPr>
          <p:nvPr>
            <p:ph sz="half" idx="2"/>
          </p:nvPr>
        </p:nvSpPr>
        <p:spPr>
          <a:xfrm>
            <a:off x="448965" y="1599318"/>
            <a:ext cx="4581150" cy="3487980"/>
          </a:xfrm>
        </p:spPr>
        <p:txBody>
          <a:bodyPr>
            <a:noAutofit/>
          </a:bodyPr>
          <a:lstStyle/>
          <a:p>
            <a:pPr marL="0" indent="0" algn="l">
              <a:buNone/>
            </a:pPr>
            <a:r>
              <a:rPr lang="en-US" sz="1400" b="0" i="0" u="none" strike="noStrike" baseline="0" dirty="0">
                <a:latin typeface="Times New Roman" panose="02020603050405020304" pitchFamily="18" charset="0"/>
                <a:cs typeface="Times New Roman" panose="02020603050405020304" pitchFamily="18" charset="0"/>
              </a:rPr>
              <a:t>The Convolutional Neural Network, i.e., MobileNetV2 is used in the last phase of training the model. Both models were given identical parameters for training. The dataset has been separated into two parts: 80 percent for training and 20% for validation. Both models employ accuracy metrics to validate the data, as it evaluates the model after each epoch. In this study, we utilized photographs with a batch size of 32 and input sizes of 224*224 as width and height, respectively for the CNN model. After testing, the parameters for the ADAM optimizer were adjusted based on the accuracy, which was found to be optimum at 20 epochs and a learning rate of 1e-4. As a result, the Image Data Generator is used to expand the dataset by rotating, rescaling, zooming, and flipping the photos. Because picture resolutions are lowered when features are extracted, the dropout rate for both models is set at 50 to avoid overfitting.</a:t>
            </a:r>
            <a:endParaRPr lang="en-IN" sz="1400" dirty="0">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CEEEC280-2762-B490-94C8-8E8A7D6F8C99}"/>
              </a:ext>
            </a:extLst>
          </p:cNvPr>
          <p:cNvSpPr>
            <a:spLocks noGrp="1"/>
          </p:cNvSpPr>
          <p:nvPr>
            <p:ph sz="quarter" idx="4"/>
          </p:nvPr>
        </p:nvSpPr>
        <p:spPr>
          <a:xfrm>
            <a:off x="5156275" y="2280621"/>
            <a:ext cx="3457500" cy="2276294"/>
          </a:xfrm>
        </p:spPr>
        <p:txBody>
          <a:bodyPr>
            <a:normAutofit/>
          </a:bodyPr>
          <a:lstStyle/>
          <a:p>
            <a:endParaRPr lang="en-IN"/>
          </a:p>
        </p:txBody>
      </p:sp>
      <p:pic>
        <p:nvPicPr>
          <p:cNvPr id="10" name="Picture 9">
            <a:extLst>
              <a:ext uri="{FF2B5EF4-FFF2-40B4-BE49-F238E27FC236}">
                <a16:creationId xmlns:a16="http://schemas.microsoft.com/office/drawing/2014/main" id="{16D916F5-E6C9-ACAB-F221-D82775D46B7C}"/>
              </a:ext>
            </a:extLst>
          </p:cNvPr>
          <p:cNvPicPr>
            <a:picLocks noChangeAspect="1"/>
          </p:cNvPicPr>
          <p:nvPr/>
        </p:nvPicPr>
        <p:blipFill>
          <a:blip r:embed="rId2"/>
          <a:stretch>
            <a:fillRect/>
          </a:stretch>
        </p:blipFill>
        <p:spPr>
          <a:xfrm>
            <a:off x="5156275" y="2079028"/>
            <a:ext cx="3817625" cy="2679479"/>
          </a:xfrm>
          <a:prstGeom prst="rect">
            <a:avLst/>
          </a:prstGeom>
        </p:spPr>
      </p:pic>
    </p:spTree>
    <p:extLst>
      <p:ext uri="{BB962C8B-B14F-4D97-AF65-F5344CB8AC3E}">
        <p14:creationId xmlns:p14="http://schemas.microsoft.com/office/powerpoint/2010/main" val="3754748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7675C-9F1C-28BA-C05E-062F0BE45653}"/>
              </a:ext>
            </a:extLst>
          </p:cNvPr>
          <p:cNvSpPr>
            <a:spLocks noGrp="1"/>
          </p:cNvSpPr>
          <p:nvPr>
            <p:ph type="title"/>
          </p:nvPr>
        </p:nvSpPr>
        <p:spPr>
          <a:xfrm>
            <a:off x="2739540" y="433880"/>
            <a:ext cx="6557165" cy="725349"/>
          </a:xfrm>
        </p:spPr>
        <p:txBody>
          <a:bodyPr>
            <a:normAutofit fontScale="90000"/>
          </a:bodyPr>
          <a:lstStyle/>
          <a:p>
            <a:r>
              <a:rPr lang="en-US" dirty="0">
                <a:latin typeface="Algerian" panose="04020705040A02060702" pitchFamily="82" charset="0"/>
              </a:rPr>
              <a:t>Training and loss Accuracy</a:t>
            </a:r>
            <a:endParaRPr lang="en-IN" dirty="0">
              <a:latin typeface="Algerian" panose="04020705040A02060702" pitchFamily="82" charset="0"/>
            </a:endParaRPr>
          </a:p>
        </p:txBody>
      </p:sp>
      <p:pic>
        <p:nvPicPr>
          <p:cNvPr id="7" name="Content Placeholder 6">
            <a:extLst>
              <a:ext uri="{FF2B5EF4-FFF2-40B4-BE49-F238E27FC236}">
                <a16:creationId xmlns:a16="http://schemas.microsoft.com/office/drawing/2014/main" id="{B479D040-60E7-BDDA-2CC9-B928E4A3C1DE}"/>
              </a:ext>
            </a:extLst>
          </p:cNvPr>
          <p:cNvPicPr>
            <a:picLocks noGrp="1" noChangeAspect="1"/>
          </p:cNvPicPr>
          <p:nvPr>
            <p:ph idx="1"/>
          </p:nvPr>
        </p:nvPicPr>
        <p:blipFill>
          <a:blip r:embed="rId2"/>
          <a:stretch>
            <a:fillRect/>
          </a:stretch>
        </p:blipFill>
        <p:spPr>
          <a:xfrm>
            <a:off x="2739540" y="1502815"/>
            <a:ext cx="3816835" cy="2767861"/>
          </a:xfrm>
        </p:spPr>
      </p:pic>
      <p:sp>
        <p:nvSpPr>
          <p:cNvPr id="9" name="TextBox 8">
            <a:extLst>
              <a:ext uri="{FF2B5EF4-FFF2-40B4-BE49-F238E27FC236}">
                <a16:creationId xmlns:a16="http://schemas.microsoft.com/office/drawing/2014/main" id="{FD88F0E8-A1A9-D795-DF05-07C41C2BDB0A}"/>
              </a:ext>
            </a:extLst>
          </p:cNvPr>
          <p:cNvSpPr txBox="1"/>
          <p:nvPr/>
        </p:nvSpPr>
        <p:spPr>
          <a:xfrm>
            <a:off x="6709870" y="2148081"/>
            <a:ext cx="3206805" cy="1477328"/>
          </a:xfrm>
          <a:prstGeom prst="rect">
            <a:avLst/>
          </a:prstGeom>
          <a:noFill/>
        </p:spPr>
        <p:txBody>
          <a:bodyPr wrap="square">
            <a:spAutoFit/>
          </a:bodyPr>
          <a:lstStyle/>
          <a:p>
            <a:r>
              <a:rPr lang="en-IN" sz="1800" b="1" i="0" u="none" strike="noStrike" baseline="0" dirty="0">
                <a:solidFill>
                  <a:schemeClr val="bg1"/>
                </a:solidFill>
                <a:latin typeface="Times New Roman" panose="02020603050405020304" pitchFamily="18" charset="0"/>
              </a:rPr>
              <a:t>Epochs </a:t>
            </a:r>
            <a:r>
              <a:rPr lang="en-IN" sz="1800" b="0" i="0" u="none" strike="noStrike" baseline="0" dirty="0">
                <a:solidFill>
                  <a:schemeClr val="bg1"/>
                </a:solidFill>
                <a:latin typeface="Times New Roman" panose="02020603050405020304" pitchFamily="18" charset="0"/>
              </a:rPr>
              <a:t>	</a:t>
            </a:r>
            <a:r>
              <a:rPr lang="en-IN" sz="1800" b="1" i="0" u="none" strike="noStrike" baseline="0" dirty="0">
                <a:solidFill>
                  <a:schemeClr val="bg1"/>
                </a:solidFill>
                <a:latin typeface="Times New Roman" panose="02020603050405020304" pitchFamily="18" charset="0"/>
              </a:rPr>
              <a:t>Accuracy</a:t>
            </a:r>
            <a:r>
              <a:rPr lang="en-IN" sz="1800" b="0" i="0" u="none" strike="noStrike" baseline="0" dirty="0">
                <a:solidFill>
                  <a:schemeClr val="bg1"/>
                </a:solidFill>
                <a:latin typeface="Times New Roman" panose="02020603050405020304" pitchFamily="18" charset="0"/>
              </a:rPr>
              <a:t>	</a:t>
            </a:r>
          </a:p>
          <a:p>
            <a:r>
              <a:rPr lang="en-IN" sz="1800" b="0" i="0" u="none" strike="noStrike" baseline="0" dirty="0">
                <a:solidFill>
                  <a:schemeClr val="bg1"/>
                </a:solidFill>
                <a:latin typeface="Times New Roman" panose="02020603050405020304" pitchFamily="18" charset="0"/>
              </a:rPr>
              <a:t>5 	98.06 	</a:t>
            </a:r>
          </a:p>
          <a:p>
            <a:r>
              <a:rPr lang="en-IN" sz="1800" b="0" i="0" u="none" strike="noStrike" baseline="0" dirty="0">
                <a:solidFill>
                  <a:schemeClr val="bg1"/>
                </a:solidFill>
                <a:latin typeface="Times New Roman" panose="02020603050405020304" pitchFamily="18" charset="0"/>
              </a:rPr>
              <a:t>10 	99.22 	</a:t>
            </a:r>
          </a:p>
          <a:p>
            <a:r>
              <a:rPr lang="en-IN" sz="1800" b="0" i="0" u="none" strike="noStrike" baseline="0" dirty="0">
                <a:solidFill>
                  <a:schemeClr val="bg1"/>
                </a:solidFill>
                <a:latin typeface="Times New Roman" panose="02020603050405020304" pitchFamily="18" charset="0"/>
              </a:rPr>
              <a:t>15 	99.35 	</a:t>
            </a:r>
          </a:p>
          <a:p>
            <a:r>
              <a:rPr lang="en-IN" sz="1800" b="0" i="0" u="none" strike="noStrike" baseline="0" dirty="0">
                <a:solidFill>
                  <a:schemeClr val="bg1"/>
                </a:solidFill>
                <a:latin typeface="Times New Roman" panose="02020603050405020304" pitchFamily="18" charset="0"/>
              </a:rPr>
              <a:t>20 	99.81 	</a:t>
            </a:r>
          </a:p>
        </p:txBody>
      </p:sp>
    </p:spTree>
    <p:extLst>
      <p:ext uri="{BB962C8B-B14F-4D97-AF65-F5344CB8AC3E}">
        <p14:creationId xmlns:p14="http://schemas.microsoft.com/office/powerpoint/2010/main" val="1724793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965" y="739290"/>
            <a:ext cx="8246070" cy="916230"/>
          </a:xfrm>
        </p:spPr>
        <p:txBody>
          <a:bodyPr>
            <a:normAutofit/>
          </a:bodyPr>
          <a:lstStyle/>
          <a:p>
            <a:r>
              <a:rPr lang="en-IN" sz="3600" spc="25" dirty="0">
                <a:latin typeface="Algerian" panose="04020705040A02060702" pitchFamily="82" charset="0"/>
              </a:rPr>
              <a:t>Abstract</a:t>
            </a:r>
            <a:endParaRPr lang="en-US" dirty="0"/>
          </a:p>
        </p:txBody>
      </p:sp>
      <p:sp>
        <p:nvSpPr>
          <p:cNvPr id="3" name="Content Placeholder 2"/>
          <p:cNvSpPr>
            <a:spLocks noGrp="1"/>
          </p:cNvSpPr>
          <p:nvPr>
            <p:ph idx="1"/>
          </p:nvPr>
        </p:nvSpPr>
        <p:spPr>
          <a:xfrm>
            <a:off x="448965" y="1655520"/>
            <a:ext cx="8246070" cy="3359510"/>
          </a:xfrm>
        </p:spPr>
        <p:txBody>
          <a:bodyPr>
            <a:normAutofit fontScale="77500" lnSpcReduction="20000"/>
          </a:bodyPr>
          <a:lstStyle/>
          <a:p>
            <a:pPr algn="l">
              <a:lnSpc>
                <a:spcPct val="120000"/>
              </a:lnSpc>
              <a:spcBef>
                <a:spcPts val="1200"/>
              </a:spcBef>
              <a:buFont typeface="Wingdings" panose="05000000000000000000" pitchFamily="2" charset="2"/>
              <a:buChar char="§"/>
            </a:pPr>
            <a:r>
              <a:rPr lang="en-US" sz="1800" b="0" i="0" u="none" strike="noStrike" baseline="0" dirty="0">
                <a:latin typeface="Times New Roman" panose="02020603050405020304" pitchFamily="18" charset="0"/>
                <a:cs typeface="Times New Roman" panose="02020603050405020304" pitchFamily="18" charset="0"/>
              </a:rPr>
              <a:t>The year 2020 has shown humanity an incredible variety of occasions among them COVID19 pandemic is the most dangerous change. </a:t>
            </a:r>
          </a:p>
          <a:p>
            <a:pPr algn="l">
              <a:lnSpc>
                <a:spcPct val="120000"/>
              </a:lnSpc>
              <a:spcBef>
                <a:spcPts val="1200"/>
              </a:spcBef>
              <a:buFont typeface="Wingdings" panose="05000000000000000000" pitchFamily="2" charset="2"/>
              <a:buChar char="§"/>
            </a:pPr>
            <a:r>
              <a:rPr lang="en-US" sz="1800" b="0" i="0" u="none" strike="noStrike" baseline="0" dirty="0">
                <a:latin typeface="Times New Roman" panose="02020603050405020304" pitchFamily="18" charset="0"/>
                <a:cs typeface="Times New Roman" panose="02020603050405020304" pitchFamily="18" charset="0"/>
              </a:rPr>
              <a:t>It surprised the world from the beginning of the year and affected the happiness and life of the masses. </a:t>
            </a:r>
          </a:p>
          <a:p>
            <a:pPr algn="l">
              <a:lnSpc>
                <a:spcPct val="120000"/>
              </a:lnSpc>
              <a:spcBef>
                <a:spcPts val="1200"/>
              </a:spcBef>
              <a:buFont typeface="Wingdings" panose="05000000000000000000" pitchFamily="2" charset="2"/>
              <a:buChar char="§"/>
            </a:pPr>
            <a:r>
              <a:rPr lang="en-US" sz="1800" b="0" i="0" u="none" strike="noStrike" baseline="0" dirty="0">
                <a:latin typeface="Times New Roman" panose="02020603050405020304" pitchFamily="18" charset="0"/>
                <a:cs typeface="Times New Roman" panose="02020603050405020304" pitchFamily="18" charset="0"/>
              </a:rPr>
              <a:t>COVID19 has called for serious measures to be taken to prevent the spread of the disease.</a:t>
            </a:r>
          </a:p>
          <a:p>
            <a:pPr algn="l">
              <a:lnSpc>
                <a:spcPct val="120000"/>
              </a:lnSpc>
              <a:spcBef>
                <a:spcPts val="1200"/>
              </a:spcBef>
              <a:buFont typeface="Wingdings" panose="05000000000000000000" pitchFamily="2" charset="2"/>
              <a:buChar char="§"/>
            </a:pPr>
            <a:r>
              <a:rPr lang="en-US" sz="1800" b="0" i="0" u="none" strike="noStrike" baseline="0" dirty="0">
                <a:latin typeface="Times New Roman" panose="02020603050405020304" pitchFamily="18" charset="0"/>
                <a:cs typeface="Times New Roman" panose="02020603050405020304" pitchFamily="18" charset="0"/>
              </a:rPr>
              <a:t>Cleanliness is an essential instruction for medication use in the emergency room, individuals give their best and public welfare; Face coverings are one of the personal defense equipment. </a:t>
            </a:r>
          </a:p>
          <a:p>
            <a:pPr algn="l">
              <a:lnSpc>
                <a:spcPct val="120000"/>
              </a:lnSpc>
              <a:spcBef>
                <a:spcPts val="1200"/>
              </a:spcBef>
              <a:buFont typeface="Wingdings" panose="05000000000000000000" pitchFamily="2" charset="2"/>
              <a:buChar char="§"/>
            </a:pPr>
            <a:r>
              <a:rPr lang="en-US" sz="1800" b="0" i="0" u="none" strike="noStrike" baseline="0" dirty="0">
                <a:latin typeface="Times New Roman" panose="02020603050405020304" pitchFamily="18" charset="0"/>
                <a:cs typeface="Times New Roman" panose="02020603050405020304" pitchFamily="18" charset="0"/>
              </a:rPr>
              <a:t>People cover their faces when they leave their house, also authorities strictly ensure that individuals wear a face mask when they are gathering in an open point. </a:t>
            </a:r>
          </a:p>
          <a:p>
            <a:pPr algn="l">
              <a:lnSpc>
                <a:spcPct val="120000"/>
              </a:lnSpc>
              <a:spcBef>
                <a:spcPts val="1200"/>
              </a:spcBef>
              <a:buFont typeface="Wingdings" panose="05000000000000000000" pitchFamily="2" charset="2"/>
              <a:buChar char="§"/>
            </a:pPr>
            <a:r>
              <a:rPr lang="en-US" sz="1800" b="0" i="0" u="none" strike="noStrike" baseline="0" dirty="0">
                <a:latin typeface="Times New Roman" panose="02020603050405020304" pitchFamily="18" charset="0"/>
                <a:cs typeface="Times New Roman" panose="02020603050405020304" pitchFamily="18" charset="0"/>
              </a:rPr>
              <a:t>To confirm that people are complying with these need of welfare rules, a method must be made. A face </a:t>
            </a:r>
            <a:r>
              <a:rPr lang="en-US" sz="1800" dirty="0">
                <a:latin typeface="Times New Roman" panose="02020603050405020304" pitchFamily="18" charset="0"/>
                <a:cs typeface="Times New Roman" panose="02020603050405020304" pitchFamily="18" charset="0"/>
              </a:rPr>
              <a:t>mask detection tool </a:t>
            </a:r>
            <a:r>
              <a:rPr lang="en-US" sz="1800" b="0" i="0" u="none" strike="noStrike" baseline="0" dirty="0">
                <a:latin typeface="Times New Roman" panose="02020603050405020304" pitchFamily="18" charset="0"/>
                <a:cs typeface="Times New Roman" panose="02020603050405020304" pitchFamily="18" charset="0"/>
              </a:rPr>
              <a:t>can be made to consider this.</a:t>
            </a:r>
          </a:p>
          <a:p>
            <a:pPr algn="l">
              <a:lnSpc>
                <a:spcPct val="120000"/>
              </a:lnSpc>
              <a:spcBef>
                <a:spcPts val="1200"/>
              </a:spcBef>
              <a:buFont typeface="Wingdings" panose="05000000000000000000" pitchFamily="2" charset="2"/>
              <a:buChar char="§"/>
            </a:pPr>
            <a:r>
              <a:rPr lang="en-US" sz="1800" b="0" i="0" u="none" strike="noStrike" baseline="0" dirty="0">
                <a:latin typeface="Times New Roman" panose="02020603050405020304" pitchFamily="18" charset="0"/>
                <a:cs typeface="Times New Roman" panose="02020603050405020304" pitchFamily="18" charset="0"/>
              </a:rPr>
              <a:t>Face mask identification means knowing whether an individual is wearing a mask or not.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3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FEB90-3EF8-56EB-F2F7-4239A340594A}"/>
              </a:ext>
            </a:extLst>
          </p:cNvPr>
          <p:cNvSpPr>
            <a:spLocks noGrp="1"/>
          </p:cNvSpPr>
          <p:nvPr>
            <p:ph type="title"/>
          </p:nvPr>
        </p:nvSpPr>
        <p:spPr/>
        <p:txBody>
          <a:bodyPr>
            <a:normAutofit/>
          </a:bodyPr>
          <a:lstStyle/>
          <a:p>
            <a:r>
              <a:rPr lang="en-US" sz="4000" dirty="0">
                <a:latin typeface="Algerian" panose="04020705040A02060702" pitchFamily="82" charset="0"/>
              </a:rPr>
              <a:t>OUTPUT</a:t>
            </a:r>
            <a:endParaRPr lang="en-IN" sz="4000" dirty="0">
              <a:latin typeface="Algerian" panose="04020705040A02060702" pitchFamily="82" charset="0"/>
            </a:endParaRPr>
          </a:p>
        </p:txBody>
      </p:sp>
      <p:pic>
        <p:nvPicPr>
          <p:cNvPr id="10" name="Picture 9">
            <a:extLst>
              <a:ext uri="{FF2B5EF4-FFF2-40B4-BE49-F238E27FC236}">
                <a16:creationId xmlns:a16="http://schemas.microsoft.com/office/drawing/2014/main" id="{0CDBD0D8-6E02-8E57-9B37-6A6E7D7059A1}"/>
              </a:ext>
            </a:extLst>
          </p:cNvPr>
          <p:cNvPicPr>
            <a:picLocks noChangeAspect="1"/>
          </p:cNvPicPr>
          <p:nvPr/>
        </p:nvPicPr>
        <p:blipFill>
          <a:blip r:embed="rId2"/>
          <a:stretch>
            <a:fillRect/>
          </a:stretch>
        </p:blipFill>
        <p:spPr>
          <a:xfrm>
            <a:off x="601670" y="1795715"/>
            <a:ext cx="3359510" cy="2782625"/>
          </a:xfrm>
          <a:prstGeom prst="rect">
            <a:avLst/>
          </a:prstGeom>
        </p:spPr>
      </p:pic>
      <p:pic>
        <p:nvPicPr>
          <p:cNvPr id="12" name="Picture 11">
            <a:extLst>
              <a:ext uri="{FF2B5EF4-FFF2-40B4-BE49-F238E27FC236}">
                <a16:creationId xmlns:a16="http://schemas.microsoft.com/office/drawing/2014/main" id="{C8400000-AED5-7959-500B-8207B61364B6}"/>
              </a:ext>
            </a:extLst>
          </p:cNvPr>
          <p:cNvPicPr>
            <a:picLocks noChangeAspect="1"/>
          </p:cNvPicPr>
          <p:nvPr/>
        </p:nvPicPr>
        <p:blipFill>
          <a:blip r:embed="rId3"/>
          <a:stretch>
            <a:fillRect/>
          </a:stretch>
        </p:blipFill>
        <p:spPr>
          <a:xfrm>
            <a:off x="5030115" y="1763981"/>
            <a:ext cx="3359510" cy="2782625"/>
          </a:xfrm>
          <a:prstGeom prst="rect">
            <a:avLst/>
          </a:prstGeom>
        </p:spPr>
      </p:pic>
      <p:sp>
        <p:nvSpPr>
          <p:cNvPr id="13" name="TextBox 12">
            <a:extLst>
              <a:ext uri="{FF2B5EF4-FFF2-40B4-BE49-F238E27FC236}">
                <a16:creationId xmlns:a16="http://schemas.microsoft.com/office/drawing/2014/main" id="{0A6AAFF4-08EA-69E5-6121-15DCBA71ADB3}"/>
              </a:ext>
            </a:extLst>
          </p:cNvPr>
          <p:cNvSpPr txBox="1"/>
          <p:nvPr/>
        </p:nvSpPr>
        <p:spPr>
          <a:xfrm>
            <a:off x="546469" y="4578340"/>
            <a:ext cx="4175182" cy="369332"/>
          </a:xfrm>
          <a:prstGeom prst="rect">
            <a:avLst/>
          </a:prstGeom>
          <a:noFill/>
        </p:spPr>
        <p:txBody>
          <a:bodyPr wrap="none" rtlCol="0">
            <a:spAutoFit/>
          </a:bodyPr>
          <a:lstStyle/>
          <a:p>
            <a:r>
              <a:rPr lang="en-US" dirty="0">
                <a:solidFill>
                  <a:schemeClr val="bg1"/>
                </a:solidFill>
                <a:latin typeface="Times New Roman" panose="02020603050405020304" pitchFamily="18" charset="0"/>
                <a:cs typeface="Times New Roman" panose="02020603050405020304" pitchFamily="18" charset="0"/>
              </a:rPr>
              <a:t>Fig 1. Where Sourav is not wearing a mask</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755D1720-5448-C9D7-5488-D75C76E326E7}"/>
              </a:ext>
            </a:extLst>
          </p:cNvPr>
          <p:cNvSpPr txBox="1"/>
          <p:nvPr/>
        </p:nvSpPr>
        <p:spPr>
          <a:xfrm>
            <a:off x="4877410" y="4587304"/>
            <a:ext cx="4585854" cy="369332"/>
          </a:xfrm>
          <a:prstGeom prst="rect">
            <a:avLst/>
          </a:prstGeom>
          <a:noFill/>
        </p:spPr>
        <p:txBody>
          <a:bodyPr wrap="square">
            <a:spAutoFit/>
          </a:bodyPr>
          <a:lstStyle/>
          <a:p>
            <a:r>
              <a:rPr lang="en-US" dirty="0">
                <a:solidFill>
                  <a:schemeClr val="bg1"/>
                </a:solidFill>
                <a:latin typeface="Times New Roman" panose="02020603050405020304" pitchFamily="18" charset="0"/>
                <a:cs typeface="Times New Roman" panose="02020603050405020304" pitchFamily="18" charset="0"/>
              </a:rPr>
              <a:t>Fig 2. Where Sourav is wearing a mask</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27758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016E663-DB28-1C03-235C-B6FF69A82D55}"/>
              </a:ext>
            </a:extLst>
          </p:cNvPr>
          <p:cNvPicPr>
            <a:picLocks noChangeAspect="1"/>
          </p:cNvPicPr>
          <p:nvPr/>
        </p:nvPicPr>
        <p:blipFill>
          <a:blip r:embed="rId2"/>
          <a:stretch>
            <a:fillRect/>
          </a:stretch>
        </p:blipFill>
        <p:spPr>
          <a:xfrm>
            <a:off x="2894903" y="784833"/>
            <a:ext cx="2669672" cy="2163254"/>
          </a:xfrm>
          <a:prstGeom prst="rect">
            <a:avLst/>
          </a:prstGeom>
        </p:spPr>
      </p:pic>
      <p:pic>
        <p:nvPicPr>
          <p:cNvPr id="11" name="Picture 10">
            <a:extLst>
              <a:ext uri="{FF2B5EF4-FFF2-40B4-BE49-F238E27FC236}">
                <a16:creationId xmlns:a16="http://schemas.microsoft.com/office/drawing/2014/main" id="{C5DCF212-104B-E98C-08B2-61577102EFC5}"/>
              </a:ext>
            </a:extLst>
          </p:cNvPr>
          <p:cNvPicPr>
            <a:picLocks noChangeAspect="1"/>
          </p:cNvPicPr>
          <p:nvPr/>
        </p:nvPicPr>
        <p:blipFill>
          <a:blip r:embed="rId3"/>
          <a:stretch>
            <a:fillRect/>
          </a:stretch>
        </p:blipFill>
        <p:spPr>
          <a:xfrm>
            <a:off x="6024231" y="784833"/>
            <a:ext cx="2669672" cy="2125753"/>
          </a:xfrm>
          <a:prstGeom prst="rect">
            <a:avLst/>
          </a:prstGeom>
        </p:spPr>
      </p:pic>
      <p:pic>
        <p:nvPicPr>
          <p:cNvPr id="12" name="Picture 11">
            <a:extLst>
              <a:ext uri="{FF2B5EF4-FFF2-40B4-BE49-F238E27FC236}">
                <a16:creationId xmlns:a16="http://schemas.microsoft.com/office/drawing/2014/main" id="{09D91F98-6B4E-217F-72D7-2269AB0C74A7}"/>
              </a:ext>
            </a:extLst>
          </p:cNvPr>
          <p:cNvPicPr>
            <a:picLocks noChangeAspect="1"/>
          </p:cNvPicPr>
          <p:nvPr/>
        </p:nvPicPr>
        <p:blipFill>
          <a:blip r:embed="rId4"/>
          <a:stretch>
            <a:fillRect/>
          </a:stretch>
        </p:blipFill>
        <p:spPr>
          <a:xfrm>
            <a:off x="2929723" y="3020617"/>
            <a:ext cx="2600031" cy="2099037"/>
          </a:xfrm>
          <a:prstGeom prst="rect">
            <a:avLst/>
          </a:prstGeom>
        </p:spPr>
      </p:pic>
      <p:pic>
        <p:nvPicPr>
          <p:cNvPr id="13" name="Picture 12">
            <a:extLst>
              <a:ext uri="{FF2B5EF4-FFF2-40B4-BE49-F238E27FC236}">
                <a16:creationId xmlns:a16="http://schemas.microsoft.com/office/drawing/2014/main" id="{3BF3CABE-0326-B594-8E1C-A0C5B9D5A8F0}"/>
              </a:ext>
            </a:extLst>
          </p:cNvPr>
          <p:cNvPicPr>
            <a:picLocks noChangeAspect="1"/>
          </p:cNvPicPr>
          <p:nvPr/>
        </p:nvPicPr>
        <p:blipFill>
          <a:blip r:embed="rId3"/>
          <a:stretch>
            <a:fillRect/>
          </a:stretch>
        </p:blipFill>
        <p:spPr>
          <a:xfrm>
            <a:off x="6024231" y="2975384"/>
            <a:ext cx="2669672" cy="2125753"/>
          </a:xfrm>
          <a:prstGeom prst="rect">
            <a:avLst/>
          </a:prstGeom>
        </p:spPr>
      </p:pic>
      <p:sp>
        <p:nvSpPr>
          <p:cNvPr id="15" name="TextBox 14">
            <a:extLst>
              <a:ext uri="{FF2B5EF4-FFF2-40B4-BE49-F238E27FC236}">
                <a16:creationId xmlns:a16="http://schemas.microsoft.com/office/drawing/2014/main" id="{B27566A9-9577-896D-ABBB-44C27E69F675}"/>
              </a:ext>
            </a:extLst>
          </p:cNvPr>
          <p:cNvSpPr txBox="1"/>
          <p:nvPr/>
        </p:nvSpPr>
        <p:spPr>
          <a:xfrm>
            <a:off x="2892245" y="58614"/>
            <a:ext cx="5202984" cy="707886"/>
          </a:xfrm>
          <a:prstGeom prst="rect">
            <a:avLst/>
          </a:prstGeom>
          <a:noFill/>
        </p:spPr>
        <p:txBody>
          <a:bodyPr wrap="square">
            <a:spAutoFit/>
          </a:bodyPr>
          <a:lstStyle/>
          <a:p>
            <a:r>
              <a:rPr lang="en-US" sz="4000" dirty="0">
                <a:solidFill>
                  <a:srgbClr val="00B0F0"/>
                </a:solidFill>
                <a:latin typeface="Algerian" panose="04020705040A02060702" pitchFamily="82" charset="0"/>
              </a:rPr>
              <a:t>Cont.</a:t>
            </a:r>
            <a:endParaRPr lang="en-IN" sz="4000" dirty="0"/>
          </a:p>
        </p:txBody>
      </p:sp>
    </p:spTree>
    <p:extLst>
      <p:ext uri="{BB962C8B-B14F-4D97-AF65-F5344CB8AC3E}">
        <p14:creationId xmlns:p14="http://schemas.microsoft.com/office/powerpoint/2010/main" val="18407224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9DFDA-24CA-7687-D175-E3FB35B60312}"/>
              </a:ext>
            </a:extLst>
          </p:cNvPr>
          <p:cNvSpPr>
            <a:spLocks noGrp="1"/>
          </p:cNvSpPr>
          <p:nvPr>
            <p:ph type="title"/>
          </p:nvPr>
        </p:nvSpPr>
        <p:spPr>
          <a:xfrm>
            <a:off x="448965" y="1112928"/>
            <a:ext cx="8246070" cy="763525"/>
          </a:xfrm>
        </p:spPr>
        <p:txBody>
          <a:bodyPr anchor="ctr">
            <a:normAutofit fontScale="90000"/>
          </a:bodyPr>
          <a:lstStyle/>
          <a:p>
            <a:r>
              <a:rPr lang="en-IN" sz="3600" b="0" i="0" u="none" strike="noStrike" baseline="0" dirty="0">
                <a:latin typeface="Algerian" panose="04020705040A02060702" pitchFamily="82" charset="0"/>
                <a:cs typeface="Aldhabi" panose="01000000000000000000" pitchFamily="2" charset="-78"/>
              </a:rPr>
              <a:t>CONCLUSION AND FUTURE ENHANCEMENT</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DA014829-91AB-F7A5-D376-81E0C463829A}"/>
              </a:ext>
            </a:extLst>
          </p:cNvPr>
          <p:cNvSpPr>
            <a:spLocks noGrp="1"/>
          </p:cNvSpPr>
          <p:nvPr>
            <p:ph sz="half" idx="2"/>
          </p:nvPr>
        </p:nvSpPr>
        <p:spPr>
          <a:xfrm>
            <a:off x="81066" y="2017713"/>
            <a:ext cx="4436648" cy="2817901"/>
          </a:xfrm>
        </p:spPr>
        <p:txBody>
          <a:bodyPr>
            <a:normAutofit fontScale="85000" lnSpcReduction="20000"/>
          </a:bodyPr>
          <a:lstStyle/>
          <a:p>
            <a:pPr marL="0" indent="0" algn="l">
              <a:lnSpc>
                <a:spcPct val="120000"/>
              </a:lnSpc>
              <a:spcBef>
                <a:spcPts val="1800"/>
              </a:spcBef>
              <a:buNone/>
            </a:pPr>
            <a:r>
              <a:rPr lang="en-US" sz="1800" b="1" i="0" u="none" strike="noStrike" baseline="0" dirty="0">
                <a:solidFill>
                  <a:srgbClr val="00B0F0"/>
                </a:solidFill>
                <a:latin typeface="Times New Roman" panose="02020603050405020304" pitchFamily="18" charset="0"/>
                <a:cs typeface="Times New Roman" panose="02020603050405020304" pitchFamily="18" charset="0"/>
              </a:rPr>
              <a:t>Conclusion:</a:t>
            </a:r>
            <a:r>
              <a:rPr lang="en-US" sz="1800" b="1" i="0" u="none" strike="noStrike" baseline="0" dirty="0">
                <a:latin typeface="Times New Roman" panose="02020603050405020304" pitchFamily="18" charset="0"/>
                <a:cs typeface="Times New Roman" panose="02020603050405020304" pitchFamily="18" charset="0"/>
              </a:rPr>
              <a:t> </a:t>
            </a:r>
            <a:r>
              <a:rPr lang="en-US" sz="1800" b="0" i="0" u="none" strike="noStrike" baseline="0" dirty="0">
                <a:latin typeface="Times New Roman" panose="02020603050405020304" pitchFamily="18" charset="0"/>
                <a:cs typeface="Times New Roman" panose="02020603050405020304" pitchFamily="18" charset="0"/>
              </a:rPr>
              <a:t>Wearing a face mask all the time is a demanding and tedious duty, but it has been mandatory since the Covid-19 crisis since wearing a face mask can help restrict the virus's spread. Some public service providers require customers to wear masks in order to be able to provide services at the beginning of this paper, we briefly talked about the work's inspiration. The model's learning and execution tasks were at that point illustrated. The strategy has achieved a sensible level of precision by utilizing fundamental machine learning tools and disentangled strategies.</a:t>
            </a:r>
            <a:endParaRPr lang="en-IN" sz="1500" dirty="0">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609463EF-5573-ED58-87DD-9EC88D2CA5FB}"/>
              </a:ext>
            </a:extLst>
          </p:cNvPr>
          <p:cNvSpPr txBox="1">
            <a:spLocks/>
          </p:cNvSpPr>
          <p:nvPr/>
        </p:nvSpPr>
        <p:spPr>
          <a:xfrm>
            <a:off x="4517714" y="2017713"/>
            <a:ext cx="4436648" cy="2817901"/>
          </a:xfrm>
          <a:prstGeom prst="rect">
            <a:avLst/>
          </a:prstGeom>
        </p:spPr>
        <p:txBody>
          <a:bodyPr vert="horz" lIns="91440" tIns="45720" rIns="91440" bIns="45720" rtlCol="0">
            <a:normAutofit fontScale="77500" lnSpcReduction="20000"/>
          </a:bodyPr>
          <a:lstStyle>
            <a:lvl1pPr marL="342900" indent="-342900" algn="ctr" defTabSz="914400" rtl="0" eaLnBrk="1" latinLnBrk="0" hangingPunct="1">
              <a:spcBef>
                <a:spcPct val="20000"/>
              </a:spcBef>
              <a:buFont typeface="Arial" pitchFamily="34" charset="0"/>
              <a:buChar char="•"/>
              <a:defRPr sz="2400" kern="1200">
                <a:solidFill>
                  <a:schemeClr val="bg1"/>
                </a:solidFill>
                <a:latin typeface="+mn-lt"/>
                <a:ea typeface="+mn-ea"/>
                <a:cs typeface="+mn-cs"/>
              </a:defRPr>
            </a:lvl1pPr>
            <a:lvl2pPr marL="742950" indent="-285750" algn="ctr" defTabSz="914400" rtl="0" eaLnBrk="1" latinLnBrk="0" hangingPunct="1">
              <a:spcBef>
                <a:spcPct val="20000"/>
              </a:spcBef>
              <a:buFont typeface="Arial" pitchFamily="34" charset="0"/>
              <a:buChar char="–"/>
              <a:defRPr sz="2000" kern="1200">
                <a:solidFill>
                  <a:schemeClr val="bg1"/>
                </a:solidFill>
                <a:latin typeface="+mn-lt"/>
                <a:ea typeface="+mn-ea"/>
                <a:cs typeface="+mn-cs"/>
              </a:defRPr>
            </a:lvl2pPr>
            <a:lvl3pPr marL="1143000" indent="-228600" algn="ctr" defTabSz="914400" rtl="0" eaLnBrk="1" latinLnBrk="0" hangingPunct="1">
              <a:spcBef>
                <a:spcPct val="20000"/>
              </a:spcBef>
              <a:buFont typeface="Arial" pitchFamily="34" charset="0"/>
              <a:buChar char="•"/>
              <a:defRPr sz="1800" kern="1200">
                <a:solidFill>
                  <a:schemeClr val="bg1"/>
                </a:solidFill>
                <a:latin typeface="+mn-lt"/>
                <a:ea typeface="+mn-ea"/>
                <a:cs typeface="+mn-cs"/>
              </a:defRPr>
            </a:lvl3pPr>
            <a:lvl4pPr marL="1600200" indent="-228600" algn="ctr" defTabSz="914400" rtl="0" eaLnBrk="1" latinLnBrk="0" hangingPunct="1">
              <a:spcBef>
                <a:spcPct val="20000"/>
              </a:spcBef>
              <a:buFont typeface="Arial" pitchFamily="34" charset="0"/>
              <a:buChar char="–"/>
              <a:defRPr sz="1600" kern="1200">
                <a:solidFill>
                  <a:schemeClr val="bg1"/>
                </a:solidFill>
                <a:latin typeface="+mn-lt"/>
                <a:ea typeface="+mn-ea"/>
                <a:cs typeface="+mn-cs"/>
              </a:defRPr>
            </a:lvl4pPr>
            <a:lvl5pPr marL="2057400" indent="-228600" algn="ctr" defTabSz="914400" rtl="0" eaLnBrk="1" latinLnBrk="0" hangingPunct="1">
              <a:spcBef>
                <a:spcPct val="20000"/>
              </a:spcBef>
              <a:buFont typeface="Arial" pitchFamily="34" charset="0"/>
              <a:buChar char="»"/>
              <a:defRPr sz="16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pPr marL="0" indent="0" algn="l">
              <a:lnSpc>
                <a:spcPct val="120000"/>
              </a:lnSpc>
              <a:spcBef>
                <a:spcPts val="1800"/>
              </a:spcBef>
              <a:spcAft>
                <a:spcPts val="600"/>
              </a:spcAft>
              <a:buFont typeface="Arial" pitchFamily="34" charset="0"/>
              <a:buNone/>
            </a:pPr>
            <a:r>
              <a:rPr lang="en-US" sz="1800" b="1" dirty="0">
                <a:solidFill>
                  <a:srgbClr val="00B0F0"/>
                </a:solidFill>
                <a:latin typeface="Times New Roman" panose="02020603050405020304" pitchFamily="18" charset="0"/>
                <a:cs typeface="Times New Roman" panose="02020603050405020304" pitchFamily="18" charset="0"/>
              </a:rPr>
              <a:t>Future Enhancement: </a:t>
            </a:r>
            <a:r>
              <a:rPr lang="en-US" sz="1800" dirty="0">
                <a:latin typeface="Times New Roman" panose="02020603050405020304" pitchFamily="18" charset="0"/>
                <a:cs typeface="Times New Roman" panose="02020603050405020304" pitchFamily="18" charset="0"/>
              </a:rPr>
              <a:t>In the future, the model can be extended to determine if a person wears the mask correctly (recommended by WHO) and the type of mask. This trained model can be used in public places using an IP camera to detect if a person is wearing a mask and is a valuable tool in the fight against the COVID 19 virus. We can utilize another source of information for future investigation. This model may be integrated with an alarm system, a social distancing system, and an SMS alert system. This model may also be evaluated with various optimizers and adaptive learning approaches can be used.</a:t>
            </a:r>
            <a:endParaRPr lang="en-IN"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24551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6260" y="3335275"/>
            <a:ext cx="8704184" cy="1221640"/>
          </a:xfrm>
        </p:spPr>
        <p:txBody>
          <a:bodyPr>
            <a:noAutofit/>
          </a:bodyPr>
          <a:lstStyle/>
          <a:p>
            <a:pPr algn="ctr"/>
            <a:r>
              <a:rPr lang="en-US" sz="9600" b="1" spc="-265" dirty="0">
                <a:latin typeface="Algerian" panose="04020705040A02060702" pitchFamily="82" charset="0"/>
                <a:cs typeface="Times New Roman" panose="02020603050405020304" pitchFamily="18" charset="0"/>
              </a:rPr>
              <a:t>THANK YOU!</a:t>
            </a:r>
            <a:endParaRPr lang="en-US" sz="9600" b="1" dirty="0"/>
          </a:p>
        </p:txBody>
      </p:sp>
    </p:spTree>
    <p:extLst>
      <p:ext uri="{BB962C8B-B14F-4D97-AF65-F5344CB8AC3E}">
        <p14:creationId xmlns:p14="http://schemas.microsoft.com/office/powerpoint/2010/main" val="2238726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3999" cy="514349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815892" y="112077"/>
            <a:ext cx="6108200" cy="725349"/>
          </a:xfrm>
        </p:spPr>
        <p:txBody>
          <a:bodyPr>
            <a:normAutofit/>
          </a:bodyPr>
          <a:lstStyle/>
          <a:p>
            <a:r>
              <a:rPr lang="en-IN" sz="3600" spc="-135" dirty="0">
                <a:latin typeface="Algerian" panose="04020705040A02060702" pitchFamily="82" charset="0"/>
                <a:cs typeface="Times New Roman" panose="02020603050405020304" pitchFamily="18" charset="0"/>
              </a:rPr>
              <a:t>Face</a:t>
            </a:r>
            <a:r>
              <a:rPr lang="en-IN" sz="3600" spc="-35" dirty="0">
                <a:latin typeface="Algerian" panose="04020705040A02060702" pitchFamily="82" charset="0"/>
                <a:cs typeface="Times New Roman" panose="02020603050405020304" pitchFamily="18" charset="0"/>
              </a:rPr>
              <a:t> </a:t>
            </a:r>
            <a:r>
              <a:rPr lang="en-IN" sz="3600" spc="-55" dirty="0">
                <a:latin typeface="Algerian" panose="04020705040A02060702" pitchFamily="82" charset="0"/>
                <a:cs typeface="Times New Roman" panose="02020603050405020304" pitchFamily="18" charset="0"/>
              </a:rPr>
              <a:t>Mask</a:t>
            </a:r>
            <a:r>
              <a:rPr lang="en-IN" sz="3600" spc="-35" dirty="0">
                <a:latin typeface="Algerian" panose="04020705040A02060702" pitchFamily="82" charset="0"/>
                <a:cs typeface="Times New Roman" panose="02020603050405020304" pitchFamily="18" charset="0"/>
              </a:rPr>
              <a:t> </a:t>
            </a:r>
            <a:r>
              <a:rPr lang="en-IN" sz="3600" spc="25" dirty="0">
                <a:latin typeface="Algerian" panose="04020705040A02060702" pitchFamily="82" charset="0"/>
                <a:cs typeface="Times New Roman" panose="02020603050405020304" pitchFamily="18" charset="0"/>
              </a:rPr>
              <a:t>detection</a:t>
            </a:r>
            <a:endParaRPr lang="en-US" dirty="0"/>
          </a:p>
        </p:txBody>
      </p:sp>
      <p:sp>
        <p:nvSpPr>
          <p:cNvPr id="5" name="Content Placeholder 4"/>
          <p:cNvSpPr>
            <a:spLocks noGrp="1"/>
          </p:cNvSpPr>
          <p:nvPr>
            <p:ph idx="1"/>
          </p:nvPr>
        </p:nvSpPr>
        <p:spPr>
          <a:xfrm>
            <a:off x="2732154" y="1044700"/>
            <a:ext cx="6260906" cy="3855800"/>
          </a:xfrm>
        </p:spPr>
        <p:txBody>
          <a:bodyPr>
            <a:normAutofit fontScale="55000" lnSpcReduction="20000"/>
          </a:bodyPr>
          <a:lstStyle/>
          <a:p>
            <a:pPr algn="l">
              <a:lnSpc>
                <a:spcPct val="120000"/>
              </a:lnSpc>
              <a:spcBef>
                <a:spcPts val="1200"/>
              </a:spcBef>
              <a:buFont typeface="Wingdings" panose="05000000000000000000" pitchFamily="2" charset="2"/>
              <a:buChar char="§"/>
            </a:pPr>
            <a:r>
              <a:rPr lang="en-US" sz="2800" b="1" i="0" u="none" strike="noStrike" baseline="0" dirty="0">
                <a:latin typeface="Times New Roman" panose="02020603050405020304" pitchFamily="18" charset="0"/>
                <a:cs typeface="Times New Roman" panose="02020603050405020304" pitchFamily="18" charset="0"/>
              </a:rPr>
              <a:t>Artificial Intelligence </a:t>
            </a:r>
            <a:r>
              <a:rPr lang="en-US" sz="2800" b="0" i="0" u="none" strike="noStrike" baseline="0" dirty="0">
                <a:latin typeface="Times New Roman" panose="02020603050405020304" pitchFamily="18" charset="0"/>
                <a:cs typeface="Times New Roman" panose="02020603050405020304" pitchFamily="18" charset="0"/>
              </a:rPr>
              <a:t>is used by the Face Mask Detection Platform to check if a person is wearing a face mask or not. </a:t>
            </a:r>
          </a:p>
          <a:p>
            <a:pPr algn="l">
              <a:lnSpc>
                <a:spcPct val="120000"/>
              </a:lnSpc>
              <a:spcBef>
                <a:spcPts val="1200"/>
              </a:spcBef>
              <a:buFont typeface="Wingdings" panose="05000000000000000000" pitchFamily="2" charset="2"/>
              <a:buChar char="§"/>
            </a:pPr>
            <a:r>
              <a:rPr lang="en-US" sz="2800" b="0" i="0" u="none" strike="noStrike" baseline="0" dirty="0">
                <a:latin typeface="Times New Roman" panose="02020603050405020304" pitchFamily="18" charset="0"/>
                <a:cs typeface="Times New Roman" panose="02020603050405020304" pitchFamily="18" charset="0"/>
              </a:rPr>
              <a:t>To identify persons with or without a mask, the program may be connected to any present or new IP camera.</a:t>
            </a:r>
          </a:p>
          <a:p>
            <a:pPr algn="l">
              <a:lnSpc>
                <a:spcPct val="120000"/>
              </a:lnSpc>
              <a:spcBef>
                <a:spcPts val="1200"/>
              </a:spcBef>
              <a:buFont typeface="Wingdings" panose="05000000000000000000" pitchFamily="2" charset="2"/>
              <a:buChar char="§"/>
            </a:pPr>
            <a:r>
              <a:rPr lang="en-US" sz="2800" b="0" i="0" u="none" strike="noStrike" baseline="0" dirty="0">
                <a:latin typeface="Times New Roman" panose="02020603050405020304" pitchFamily="18" charset="0"/>
                <a:cs typeface="Times New Roman" panose="02020603050405020304" pitchFamily="18" charset="0"/>
              </a:rPr>
              <a:t>The picture capture with a camera is the first step in the face mask detection procedure.</a:t>
            </a:r>
          </a:p>
          <a:p>
            <a:pPr algn="l">
              <a:lnSpc>
                <a:spcPct val="120000"/>
              </a:lnSpc>
              <a:spcBef>
                <a:spcPts val="1200"/>
              </a:spcBef>
              <a:buFont typeface="Wingdings" panose="05000000000000000000" pitchFamily="2" charset="2"/>
              <a:buChar char="§"/>
            </a:pPr>
            <a:r>
              <a:rPr lang="en-US" sz="2800" b="0" i="0" u="none" strike="noStrike" baseline="0" dirty="0">
                <a:latin typeface="Times New Roman" panose="02020603050405020304" pitchFamily="18" charset="0"/>
                <a:cs typeface="Times New Roman" panose="02020603050405020304" pitchFamily="18" charset="0"/>
              </a:rPr>
              <a:t>The imaging gadget and modules were made utilizing TensorFlow and Open-CV programming to recognize the face and assess all points in order to check if a person is wearing a face mask or not.</a:t>
            </a:r>
          </a:p>
          <a:p>
            <a:pPr algn="l">
              <a:lnSpc>
                <a:spcPct val="120000"/>
              </a:lnSpc>
              <a:spcBef>
                <a:spcPts val="1200"/>
              </a:spcBef>
              <a:buFont typeface="Wingdings" panose="05000000000000000000" pitchFamily="2" charset="2"/>
              <a:buChar char="§"/>
            </a:pPr>
            <a:r>
              <a:rPr lang="en-US" sz="2800" b="0" i="0" u="none" strike="noStrike" baseline="0" dirty="0">
                <a:latin typeface="Times New Roman" panose="02020603050405020304" pitchFamily="18" charset="0"/>
                <a:cs typeface="Times New Roman" panose="02020603050405020304" pitchFamily="18" charset="0"/>
              </a:rPr>
              <a:t>On condition an individual wears a mask, they are within the secure zone, which shows up as a green rectangle-box with a secure caution, in any case in case, they do not, it shows up as a red rectangle-box with an alarm message.</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1633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44695" y="891995"/>
            <a:ext cx="8093365" cy="916230"/>
          </a:xfrm>
        </p:spPr>
        <p:txBody>
          <a:bodyPr>
            <a:normAutofit/>
          </a:bodyPr>
          <a:lstStyle/>
          <a:p>
            <a:r>
              <a:rPr lang="en-IN" sz="3600" spc="15" dirty="0">
                <a:latin typeface="Algerian" panose="04020705040A02060702" pitchFamily="82" charset="0"/>
              </a:rPr>
              <a:t>Project</a:t>
            </a:r>
            <a:r>
              <a:rPr lang="en-IN" sz="3600" spc="-60" dirty="0">
                <a:latin typeface="Algerian" panose="04020705040A02060702" pitchFamily="82" charset="0"/>
              </a:rPr>
              <a:t> </a:t>
            </a:r>
            <a:r>
              <a:rPr lang="en-IN" sz="3600" spc="-90" dirty="0">
                <a:latin typeface="Algerian" panose="04020705040A02060702" pitchFamily="82" charset="0"/>
              </a:rPr>
              <a:t>Goal</a:t>
            </a:r>
            <a:endParaRPr lang="en-US" dirty="0"/>
          </a:p>
        </p:txBody>
      </p:sp>
      <p:sp>
        <p:nvSpPr>
          <p:cNvPr id="15" name="object 3">
            <a:extLst>
              <a:ext uri="{FF2B5EF4-FFF2-40B4-BE49-F238E27FC236}">
                <a16:creationId xmlns:a16="http://schemas.microsoft.com/office/drawing/2014/main" id="{068909C4-CC20-7B2E-51EE-6CAFEA8E7647}"/>
              </a:ext>
            </a:extLst>
          </p:cNvPr>
          <p:cNvSpPr txBox="1"/>
          <p:nvPr/>
        </p:nvSpPr>
        <p:spPr>
          <a:xfrm>
            <a:off x="444695" y="1773490"/>
            <a:ext cx="8425782" cy="2871555"/>
          </a:xfrm>
          <a:prstGeom prst="rect">
            <a:avLst/>
          </a:prstGeom>
        </p:spPr>
        <p:txBody>
          <a:bodyPr vert="horz" wrap="square" lIns="0" tIns="12700" rIns="0" bIns="0" rtlCol="0">
            <a:spAutoFit/>
          </a:bodyPr>
          <a:lstStyle/>
          <a:p>
            <a:pPr marL="12700" marR="5080">
              <a:lnSpc>
                <a:spcPct val="150000"/>
              </a:lnSpc>
              <a:spcBef>
                <a:spcPts val="100"/>
              </a:spcBef>
            </a:pPr>
            <a:r>
              <a:rPr sz="1800" spc="-5" dirty="0">
                <a:solidFill>
                  <a:schemeClr val="bg1"/>
                </a:solidFill>
                <a:latin typeface="Times New Roman" panose="02020603050405020304" pitchFamily="18" charset="0"/>
                <a:cs typeface="Times New Roman" panose="02020603050405020304" pitchFamily="18" charset="0"/>
              </a:rPr>
              <a:t>The purpose of the project </a:t>
            </a:r>
            <a:r>
              <a:rPr sz="1800" dirty="0">
                <a:solidFill>
                  <a:schemeClr val="bg1"/>
                </a:solidFill>
                <a:latin typeface="Times New Roman" panose="02020603050405020304" pitchFamily="18" charset="0"/>
                <a:cs typeface="Times New Roman" panose="02020603050405020304" pitchFamily="18" charset="0"/>
              </a:rPr>
              <a:t>“Face Mask </a:t>
            </a:r>
            <a:r>
              <a:rPr sz="1800" spc="-5" dirty="0">
                <a:solidFill>
                  <a:schemeClr val="bg1"/>
                </a:solidFill>
                <a:latin typeface="Times New Roman" panose="02020603050405020304" pitchFamily="18" charset="0"/>
                <a:cs typeface="Times New Roman" panose="02020603050405020304" pitchFamily="18" charset="0"/>
              </a:rPr>
              <a:t>Detection Using </a:t>
            </a:r>
            <a:r>
              <a:rPr sz="1800" dirty="0">
                <a:solidFill>
                  <a:schemeClr val="bg1"/>
                </a:solidFill>
                <a:latin typeface="Times New Roman" panose="02020603050405020304" pitchFamily="18" charset="0"/>
                <a:cs typeface="Times New Roman" panose="02020603050405020304" pitchFamily="18" charset="0"/>
              </a:rPr>
              <a:t>Machine </a:t>
            </a:r>
            <a:r>
              <a:rPr sz="1800" spc="-5" dirty="0">
                <a:solidFill>
                  <a:schemeClr val="bg1"/>
                </a:solidFill>
                <a:latin typeface="Times New Roman" panose="02020603050405020304" pitchFamily="18" charset="0"/>
                <a:cs typeface="Times New Roman" panose="02020603050405020304" pitchFamily="18" charset="0"/>
              </a:rPr>
              <a:t>Learning” is to </a:t>
            </a:r>
            <a:r>
              <a:rPr sz="1800" dirty="0">
                <a:solidFill>
                  <a:schemeClr val="bg1"/>
                </a:solidFill>
                <a:latin typeface="Times New Roman" panose="02020603050405020304" pitchFamily="18" charset="0"/>
                <a:cs typeface="Times New Roman" panose="02020603050405020304" pitchFamily="18" charset="0"/>
              </a:rPr>
              <a:t> create a </a:t>
            </a:r>
            <a:r>
              <a:rPr sz="1800" spc="-5" dirty="0">
                <a:solidFill>
                  <a:schemeClr val="bg1"/>
                </a:solidFill>
                <a:latin typeface="Times New Roman" panose="02020603050405020304" pitchFamily="18" charset="0"/>
                <a:cs typeface="Times New Roman" panose="02020603050405020304" pitchFamily="18" charset="0"/>
              </a:rPr>
              <a:t>tool that identifies</a:t>
            </a:r>
            <a:r>
              <a:rPr lang="en-US" sz="1800" spc="-5" dirty="0">
                <a:solidFill>
                  <a:schemeClr val="bg1"/>
                </a:solidFill>
                <a:latin typeface="Times New Roman" panose="02020603050405020304" pitchFamily="18" charset="0"/>
                <a:cs typeface="Times New Roman" panose="02020603050405020304" pitchFamily="18" charset="0"/>
              </a:rPr>
              <a:t> a person, or a group of people is wearing mask or not in the real-time</a:t>
            </a:r>
            <a:r>
              <a:rPr sz="1800" spc="-5" dirty="0">
                <a:solidFill>
                  <a:schemeClr val="bg1"/>
                </a:solidFill>
                <a:latin typeface="Times New Roman" panose="02020603050405020304" pitchFamily="18" charset="0"/>
                <a:cs typeface="Times New Roman" panose="02020603050405020304" pitchFamily="18" charset="0"/>
              </a:rPr>
              <a:t>. Due to COVID, wearing </a:t>
            </a:r>
            <a:r>
              <a:rPr sz="1800" dirty="0">
                <a:solidFill>
                  <a:schemeClr val="bg1"/>
                </a:solidFill>
                <a:latin typeface="Times New Roman" panose="02020603050405020304" pitchFamily="18" charset="0"/>
                <a:cs typeface="Times New Roman" panose="02020603050405020304" pitchFamily="18" charset="0"/>
              </a:rPr>
              <a:t>a </a:t>
            </a:r>
            <a:r>
              <a:rPr sz="1800" spc="-5" dirty="0">
                <a:solidFill>
                  <a:schemeClr val="bg1"/>
                </a:solidFill>
                <a:latin typeface="Times New Roman" panose="02020603050405020304" pitchFamily="18" charset="0"/>
                <a:cs typeface="Times New Roman" panose="02020603050405020304" pitchFamily="18" charset="0"/>
              </a:rPr>
              <a:t>face </a:t>
            </a:r>
            <a:r>
              <a:rPr sz="1800" dirty="0">
                <a:solidFill>
                  <a:schemeClr val="bg1"/>
                </a:solidFill>
                <a:latin typeface="Times New Roman" panose="02020603050405020304" pitchFamily="18" charset="0"/>
                <a:cs typeface="Times New Roman" panose="02020603050405020304" pitchFamily="18" charset="0"/>
              </a:rPr>
              <a:t>mask </a:t>
            </a:r>
            <a:r>
              <a:rPr sz="1800" spc="-5" dirty="0">
                <a:solidFill>
                  <a:schemeClr val="bg1"/>
                </a:solidFill>
                <a:latin typeface="Times New Roman" panose="02020603050405020304" pitchFamily="18" charset="0"/>
                <a:cs typeface="Times New Roman" panose="02020603050405020304" pitchFamily="18" charset="0"/>
              </a:rPr>
              <a:t>is </a:t>
            </a:r>
            <a:r>
              <a:rPr sz="1800" dirty="0">
                <a:solidFill>
                  <a:schemeClr val="bg1"/>
                </a:solidFill>
                <a:latin typeface="Times New Roman" panose="02020603050405020304" pitchFamily="18" charset="0"/>
                <a:cs typeface="Times New Roman" panose="02020603050405020304" pitchFamily="18" charset="0"/>
              </a:rPr>
              <a:t>must </a:t>
            </a:r>
            <a:r>
              <a:rPr sz="1800" spc="-5" dirty="0">
                <a:solidFill>
                  <a:schemeClr val="bg1"/>
                </a:solidFill>
                <a:latin typeface="Times New Roman" panose="02020603050405020304" pitchFamily="18" charset="0"/>
                <a:cs typeface="Times New Roman" panose="02020603050405020304" pitchFamily="18" charset="0"/>
              </a:rPr>
              <a:t>in </a:t>
            </a:r>
            <a:r>
              <a:rPr sz="1800" spc="-490"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order to </a:t>
            </a:r>
            <a:r>
              <a:rPr sz="1800" dirty="0">
                <a:solidFill>
                  <a:schemeClr val="bg1"/>
                </a:solidFill>
                <a:latin typeface="Times New Roman" panose="02020603050405020304" pitchFamily="18" charset="0"/>
                <a:cs typeface="Times New Roman" panose="02020603050405020304" pitchFamily="18" charset="0"/>
              </a:rPr>
              <a:t>stay safe. </a:t>
            </a:r>
            <a:r>
              <a:rPr sz="1800" spc="-5" dirty="0">
                <a:solidFill>
                  <a:schemeClr val="bg1"/>
                </a:solidFill>
                <a:latin typeface="Times New Roman" panose="02020603050405020304" pitchFamily="18" charset="0"/>
                <a:cs typeface="Times New Roman" panose="02020603050405020304" pitchFamily="18" charset="0"/>
              </a:rPr>
              <a:t>As the </a:t>
            </a:r>
            <a:r>
              <a:rPr sz="1800" dirty="0">
                <a:solidFill>
                  <a:schemeClr val="bg1"/>
                </a:solidFill>
                <a:latin typeface="Times New Roman" panose="02020603050405020304" pitchFamily="18" charset="0"/>
                <a:cs typeface="Times New Roman" panose="02020603050405020304" pitchFamily="18" charset="0"/>
              </a:rPr>
              <a:t>country starts </a:t>
            </a:r>
            <a:r>
              <a:rPr sz="1800" spc="-5" dirty="0">
                <a:solidFill>
                  <a:schemeClr val="bg1"/>
                </a:solidFill>
                <a:latin typeface="Times New Roman" panose="02020603050405020304" pitchFamily="18" charset="0"/>
                <a:cs typeface="Times New Roman" panose="02020603050405020304" pitchFamily="18" charset="0"/>
              </a:rPr>
              <a:t>going through </a:t>
            </a:r>
            <a:r>
              <a:rPr sz="1800" dirty="0">
                <a:solidFill>
                  <a:schemeClr val="bg1"/>
                </a:solidFill>
                <a:latin typeface="Times New Roman" panose="02020603050405020304" pitchFamily="18" charset="0"/>
                <a:cs typeface="Times New Roman" panose="02020603050405020304" pitchFamily="18" charset="0"/>
              </a:rPr>
              <a:t>various stages </a:t>
            </a:r>
            <a:r>
              <a:rPr sz="1800" spc="-5" dirty="0">
                <a:solidFill>
                  <a:schemeClr val="bg1"/>
                </a:solidFill>
                <a:latin typeface="Times New Roman" panose="02020603050405020304" pitchFamily="18" charset="0"/>
                <a:cs typeface="Times New Roman" panose="02020603050405020304" pitchFamily="18" charset="0"/>
              </a:rPr>
              <a:t>of </a:t>
            </a:r>
            <a:r>
              <a:rPr sz="1800" dirty="0">
                <a:solidFill>
                  <a:schemeClr val="bg1"/>
                </a:solidFill>
                <a:latin typeface="Times New Roman" panose="02020603050405020304" pitchFamily="18" charset="0"/>
                <a:cs typeface="Times New Roman" panose="02020603050405020304" pitchFamily="18" charset="0"/>
              </a:rPr>
              <a:t> reopening, </a:t>
            </a:r>
            <a:r>
              <a:rPr sz="1800" spc="-5" dirty="0">
                <a:solidFill>
                  <a:schemeClr val="bg1"/>
                </a:solidFill>
                <a:latin typeface="Times New Roman" panose="02020603050405020304" pitchFamily="18" charset="0"/>
                <a:cs typeface="Times New Roman" panose="02020603050405020304" pitchFamily="18" charset="0"/>
              </a:rPr>
              <a:t>face </a:t>
            </a:r>
            <a:r>
              <a:rPr sz="1800" dirty="0">
                <a:solidFill>
                  <a:schemeClr val="bg1"/>
                </a:solidFill>
                <a:latin typeface="Times New Roman" panose="02020603050405020304" pitchFamily="18" charset="0"/>
                <a:cs typeface="Times New Roman" panose="02020603050405020304" pitchFamily="18" charset="0"/>
              </a:rPr>
              <a:t>masks </a:t>
            </a:r>
            <a:r>
              <a:rPr sz="1800" spc="-5" dirty="0">
                <a:solidFill>
                  <a:schemeClr val="bg1"/>
                </a:solidFill>
                <a:latin typeface="Times New Roman" panose="02020603050405020304" pitchFamily="18" charset="0"/>
                <a:cs typeface="Times New Roman" panose="02020603050405020304" pitchFamily="18" charset="0"/>
              </a:rPr>
              <a:t>have become an important element of our daily lives to </a:t>
            </a:r>
            <a:r>
              <a:rPr sz="1800" dirty="0">
                <a:solidFill>
                  <a:schemeClr val="bg1"/>
                </a:solidFill>
                <a:latin typeface="Times New Roman" panose="02020603050405020304" pitchFamily="18" charset="0"/>
                <a:cs typeface="Times New Roman" panose="02020603050405020304" pitchFamily="18" charset="0"/>
              </a:rPr>
              <a:t> stay safe. </a:t>
            </a:r>
            <a:r>
              <a:rPr sz="1800" spc="-10" dirty="0">
                <a:solidFill>
                  <a:schemeClr val="bg1"/>
                </a:solidFill>
                <a:latin typeface="Times New Roman" panose="02020603050405020304" pitchFamily="18" charset="0"/>
                <a:cs typeface="Times New Roman" panose="02020603050405020304" pitchFamily="18" charset="0"/>
              </a:rPr>
              <a:t>Wearing </a:t>
            </a:r>
            <a:r>
              <a:rPr sz="1800" spc="-5" dirty="0">
                <a:solidFill>
                  <a:schemeClr val="bg1"/>
                </a:solidFill>
                <a:latin typeface="Times New Roman" panose="02020603050405020304" pitchFamily="18" charset="0"/>
                <a:cs typeface="Times New Roman" panose="02020603050405020304" pitchFamily="18" charset="0"/>
              </a:rPr>
              <a:t>face </a:t>
            </a:r>
            <a:r>
              <a:rPr sz="1800" dirty="0">
                <a:solidFill>
                  <a:schemeClr val="bg1"/>
                </a:solidFill>
                <a:latin typeface="Times New Roman" panose="02020603050405020304" pitchFamily="18" charset="0"/>
                <a:cs typeface="Times New Roman" panose="02020603050405020304" pitchFamily="18" charset="0"/>
              </a:rPr>
              <a:t>masks </a:t>
            </a:r>
            <a:r>
              <a:rPr sz="1800" spc="-5" dirty="0">
                <a:solidFill>
                  <a:schemeClr val="bg1"/>
                </a:solidFill>
                <a:latin typeface="Times New Roman" panose="02020603050405020304" pitchFamily="18" charset="0"/>
                <a:cs typeface="Times New Roman" panose="02020603050405020304" pitchFamily="18" charset="0"/>
              </a:rPr>
              <a:t>will be </a:t>
            </a:r>
            <a:r>
              <a:rPr sz="1800" dirty="0">
                <a:solidFill>
                  <a:schemeClr val="bg1"/>
                </a:solidFill>
                <a:latin typeface="Times New Roman" panose="02020603050405020304" pitchFamily="18" charset="0"/>
                <a:cs typeface="Times New Roman" panose="02020603050405020304" pitchFamily="18" charset="0"/>
              </a:rPr>
              <a:t>required </a:t>
            </a:r>
            <a:r>
              <a:rPr sz="1800" spc="-5" dirty="0">
                <a:solidFill>
                  <a:schemeClr val="bg1"/>
                </a:solidFill>
                <a:latin typeface="Times New Roman" panose="02020603050405020304" pitchFamily="18" charset="0"/>
                <a:cs typeface="Times New Roman" panose="02020603050405020304" pitchFamily="18" charset="0"/>
              </a:rPr>
              <a:t>in order to </a:t>
            </a:r>
            <a:r>
              <a:rPr sz="1800" dirty="0">
                <a:solidFill>
                  <a:schemeClr val="bg1"/>
                </a:solidFill>
                <a:latin typeface="Times New Roman" panose="02020603050405020304" pitchFamily="18" charset="0"/>
                <a:cs typeface="Times New Roman" panose="02020603050405020304" pitchFamily="18" charset="0"/>
              </a:rPr>
              <a:t>socialize </a:t>
            </a:r>
            <a:r>
              <a:rPr sz="1800" spc="-5" dirty="0">
                <a:solidFill>
                  <a:schemeClr val="bg1"/>
                </a:solidFill>
                <a:latin typeface="Times New Roman" panose="02020603050405020304" pitchFamily="18" charset="0"/>
                <a:cs typeface="Times New Roman" panose="02020603050405020304" pitchFamily="18" charset="0"/>
              </a:rPr>
              <a:t>or </a:t>
            </a:r>
            <a:r>
              <a:rPr sz="1800" dirty="0">
                <a:solidFill>
                  <a:schemeClr val="bg1"/>
                </a:solidFill>
                <a:latin typeface="Times New Roman" panose="02020603050405020304" pitchFamily="18" charset="0"/>
                <a:cs typeface="Times New Roman" panose="02020603050405020304" pitchFamily="18" charset="0"/>
              </a:rPr>
              <a:t>conduct </a:t>
            </a:r>
            <a:r>
              <a:rPr sz="1800" spc="5"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business.</a:t>
            </a:r>
            <a:r>
              <a:rPr sz="1800"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So,</a:t>
            </a:r>
            <a:r>
              <a:rPr sz="1800"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this</a:t>
            </a:r>
            <a:r>
              <a:rPr sz="1800" spc="5"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application</a:t>
            </a:r>
            <a:r>
              <a:rPr sz="1800" spc="5"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utilizes</a:t>
            </a:r>
            <a:r>
              <a:rPr sz="1800" dirty="0">
                <a:solidFill>
                  <a:schemeClr val="bg1"/>
                </a:solidFill>
                <a:latin typeface="Times New Roman" panose="02020603050405020304" pitchFamily="18" charset="0"/>
                <a:cs typeface="Times New Roman" panose="02020603050405020304" pitchFamily="18" charset="0"/>
              </a:rPr>
              <a:t> a</a:t>
            </a:r>
            <a:r>
              <a:rPr sz="1800" spc="5" dirty="0">
                <a:solidFill>
                  <a:schemeClr val="bg1"/>
                </a:solidFill>
                <a:latin typeface="Times New Roman" panose="02020603050405020304" pitchFamily="18" charset="0"/>
                <a:cs typeface="Times New Roman" panose="02020603050405020304" pitchFamily="18" charset="0"/>
              </a:rPr>
              <a:t> </a:t>
            </a:r>
            <a:r>
              <a:rPr sz="1800" dirty="0">
                <a:solidFill>
                  <a:schemeClr val="bg1"/>
                </a:solidFill>
                <a:latin typeface="Times New Roman" panose="02020603050405020304" pitchFamily="18" charset="0"/>
                <a:cs typeface="Times New Roman" panose="02020603050405020304" pitchFamily="18" charset="0"/>
              </a:rPr>
              <a:t>camera</a:t>
            </a:r>
            <a:r>
              <a:rPr sz="1800" spc="5"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to</a:t>
            </a:r>
            <a:r>
              <a:rPr sz="1800" spc="5" dirty="0">
                <a:solidFill>
                  <a:schemeClr val="bg1"/>
                </a:solidFill>
                <a:latin typeface="Times New Roman" panose="02020603050405020304" pitchFamily="18" charset="0"/>
                <a:cs typeface="Times New Roman" panose="02020603050405020304" pitchFamily="18" charset="0"/>
              </a:rPr>
              <a:t> </a:t>
            </a:r>
            <a:r>
              <a:rPr lang="en-US" sz="1800" spc="-5" dirty="0">
                <a:solidFill>
                  <a:schemeClr val="bg1"/>
                </a:solidFill>
                <a:latin typeface="Times New Roman" panose="02020603050405020304" pitchFamily="18" charset="0"/>
                <a:cs typeface="Times New Roman" panose="02020603050405020304" pitchFamily="18" charset="0"/>
              </a:rPr>
              <a:t>stream live video</a:t>
            </a:r>
            <a:r>
              <a:rPr sz="1800" spc="5"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and</a:t>
            </a:r>
            <a:r>
              <a:rPr sz="1800" spc="5"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then</a:t>
            </a:r>
            <a:r>
              <a:rPr sz="1800" spc="5" dirty="0">
                <a:solidFill>
                  <a:schemeClr val="bg1"/>
                </a:solidFill>
                <a:latin typeface="Times New Roman" panose="02020603050405020304" pitchFamily="18" charset="0"/>
                <a:cs typeface="Times New Roman" panose="02020603050405020304" pitchFamily="18" charset="0"/>
              </a:rPr>
              <a:t> </a:t>
            </a:r>
            <a:r>
              <a:rPr lang="en-US" spc="-5" dirty="0">
                <a:solidFill>
                  <a:schemeClr val="bg1"/>
                </a:solidFill>
                <a:latin typeface="Times New Roman" panose="02020603050405020304" pitchFamily="18" charset="0"/>
                <a:cs typeface="Times New Roman" panose="02020603050405020304" pitchFamily="18" charset="0"/>
              </a:rPr>
              <a:t>pass it</a:t>
            </a:r>
            <a:r>
              <a:rPr sz="1800" spc="-10" dirty="0">
                <a:solidFill>
                  <a:schemeClr val="bg1"/>
                </a:solidFill>
                <a:latin typeface="Times New Roman" panose="02020603050405020304" pitchFamily="18" charset="0"/>
                <a:cs typeface="Times New Roman" panose="02020603050405020304" pitchFamily="18" charset="0"/>
              </a:rPr>
              <a:t> </a:t>
            </a:r>
            <a:r>
              <a:rPr lang="en-US" spc="-5" dirty="0">
                <a:solidFill>
                  <a:schemeClr val="bg1"/>
                </a:solidFill>
                <a:latin typeface="Times New Roman" panose="02020603050405020304" pitchFamily="18" charset="0"/>
                <a:cs typeface="Times New Roman" panose="02020603050405020304" pitchFamily="18" charset="0"/>
              </a:rPr>
              <a:t>though</a:t>
            </a:r>
            <a:r>
              <a:rPr sz="1800" spc="-5" dirty="0">
                <a:solidFill>
                  <a:schemeClr val="bg1"/>
                </a:solidFill>
                <a:latin typeface="Times New Roman" panose="02020603050405020304" pitchFamily="18" charset="0"/>
                <a:cs typeface="Times New Roman" panose="02020603050405020304" pitchFamily="18" charset="0"/>
              </a:rPr>
              <a:t> the </a:t>
            </a:r>
            <a:r>
              <a:rPr lang="en-US" sz="1800" dirty="0">
                <a:solidFill>
                  <a:schemeClr val="bg1"/>
                </a:solidFill>
                <a:latin typeface="Times New Roman" panose="02020603050405020304" pitchFamily="18" charset="0"/>
                <a:cs typeface="Times New Roman" panose="02020603050405020304" pitchFamily="18" charset="0"/>
              </a:rPr>
              <a:t>model</a:t>
            </a:r>
            <a:r>
              <a:rPr sz="1800" spc="-10"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to detect if </a:t>
            </a:r>
            <a:r>
              <a:rPr sz="1800" dirty="0">
                <a:solidFill>
                  <a:schemeClr val="bg1"/>
                </a:solidFill>
                <a:latin typeface="Times New Roman" panose="02020603050405020304" pitchFamily="18" charset="0"/>
                <a:cs typeface="Times New Roman" panose="02020603050405020304" pitchFamily="18" charset="0"/>
              </a:rPr>
              <a:t>a</a:t>
            </a:r>
            <a:r>
              <a:rPr sz="1800" spc="-10" dirty="0">
                <a:solidFill>
                  <a:schemeClr val="bg1"/>
                </a:solidFill>
                <a:latin typeface="Times New Roman" panose="02020603050405020304" pitchFamily="18" charset="0"/>
                <a:cs typeface="Times New Roman" panose="02020603050405020304" pitchFamily="18" charset="0"/>
              </a:rPr>
              <a:t> </a:t>
            </a:r>
            <a:r>
              <a:rPr sz="1800" spc="-5" dirty="0">
                <a:solidFill>
                  <a:schemeClr val="bg1"/>
                </a:solidFill>
                <a:latin typeface="Times New Roman" panose="02020603050405020304" pitchFamily="18" charset="0"/>
                <a:cs typeface="Times New Roman" panose="02020603050405020304" pitchFamily="18" charset="0"/>
              </a:rPr>
              <a:t>person is wearing </a:t>
            </a:r>
            <a:r>
              <a:rPr sz="1800" dirty="0">
                <a:solidFill>
                  <a:schemeClr val="bg1"/>
                </a:solidFill>
                <a:latin typeface="Times New Roman" panose="02020603050405020304" pitchFamily="18" charset="0"/>
                <a:cs typeface="Times New Roman" panose="02020603050405020304" pitchFamily="18" charset="0"/>
              </a:rPr>
              <a:t>a</a:t>
            </a:r>
            <a:r>
              <a:rPr sz="1800" spc="-10" dirty="0">
                <a:solidFill>
                  <a:schemeClr val="bg1"/>
                </a:solidFill>
                <a:latin typeface="Times New Roman" panose="02020603050405020304" pitchFamily="18" charset="0"/>
                <a:cs typeface="Times New Roman" panose="02020603050405020304" pitchFamily="18" charset="0"/>
              </a:rPr>
              <a:t> </a:t>
            </a:r>
            <a:r>
              <a:rPr sz="1800" dirty="0">
                <a:solidFill>
                  <a:schemeClr val="bg1"/>
                </a:solidFill>
                <a:latin typeface="Times New Roman" panose="02020603050405020304" pitchFamily="18" charset="0"/>
                <a:cs typeface="Times New Roman" panose="02020603050405020304" pitchFamily="18" charset="0"/>
              </a:rPr>
              <a:t>mask</a:t>
            </a:r>
            <a:r>
              <a:rPr sz="1800" spc="-5" dirty="0">
                <a:solidFill>
                  <a:schemeClr val="bg1"/>
                </a:solidFill>
                <a:latin typeface="Times New Roman" panose="02020603050405020304" pitchFamily="18" charset="0"/>
                <a:cs typeface="Times New Roman" panose="02020603050405020304" pitchFamily="18" charset="0"/>
              </a:rPr>
              <a:t> or not.</a:t>
            </a:r>
            <a:endParaRPr sz="1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0783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67265" y="-176940"/>
            <a:ext cx="9611265" cy="53204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F709-E784-BBB5-23C6-95CFDC7DBB6C}"/>
              </a:ext>
            </a:extLst>
          </p:cNvPr>
          <p:cNvSpPr>
            <a:spLocks noGrp="1"/>
          </p:cNvSpPr>
          <p:nvPr>
            <p:ph type="title"/>
          </p:nvPr>
        </p:nvSpPr>
        <p:spPr/>
        <p:txBody>
          <a:bodyPr/>
          <a:lstStyle/>
          <a:p>
            <a:r>
              <a:rPr lang="en-US" dirty="0">
                <a:latin typeface="Algerian" panose="04020705040A02060702" pitchFamily="82" charset="0"/>
              </a:rPr>
              <a:t>ADVANTAGES</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0871E722-6324-EFB5-15B1-D70A649FE11A}"/>
              </a:ext>
            </a:extLst>
          </p:cNvPr>
          <p:cNvSpPr>
            <a:spLocks noGrp="1"/>
          </p:cNvSpPr>
          <p:nvPr>
            <p:ph idx="1"/>
          </p:nvPr>
        </p:nvSpPr>
        <p:spPr/>
        <p:txBody>
          <a:bodyPr/>
          <a:lstStyle/>
          <a:p>
            <a:pPr marL="540000" indent="-457200">
              <a:lnSpc>
                <a:spcPct val="100000"/>
              </a:lnSpc>
              <a:spcBef>
                <a:spcPts val="1200"/>
              </a:spcBef>
              <a:buFont typeface="Wingdings" panose="05000000000000000000" pitchFamily="2" charset="2"/>
              <a:buChar char="§"/>
              <a:tabLst>
                <a:tab pos="418465" algn="l"/>
                <a:tab pos="419100" algn="l"/>
              </a:tabLst>
            </a:pPr>
            <a:r>
              <a:rPr lang="en-US" sz="2800" spc="-5" dirty="0">
                <a:latin typeface="Times New Roman" panose="02020603050405020304" pitchFamily="18" charset="0"/>
                <a:cs typeface="Times New Roman" panose="02020603050405020304" pitchFamily="18" charset="0"/>
              </a:rPr>
              <a:t>Intelligent</a:t>
            </a:r>
            <a:r>
              <a:rPr lang="en-US" sz="2800" spc="-55"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Alerts.</a:t>
            </a:r>
            <a:endParaRPr lang="en-US" sz="2800" dirty="0">
              <a:latin typeface="Times New Roman" panose="02020603050405020304" pitchFamily="18" charset="0"/>
              <a:cs typeface="Times New Roman" panose="02020603050405020304" pitchFamily="18" charset="0"/>
            </a:endParaRPr>
          </a:p>
          <a:p>
            <a:pPr marL="540000" indent="-457200">
              <a:lnSpc>
                <a:spcPct val="100000"/>
              </a:lnSpc>
              <a:spcBef>
                <a:spcPts val="1200"/>
              </a:spcBef>
              <a:buFont typeface="Wingdings" panose="05000000000000000000" pitchFamily="2" charset="2"/>
              <a:buChar char="§"/>
              <a:tabLst>
                <a:tab pos="418465" algn="l"/>
                <a:tab pos="419100" algn="l"/>
              </a:tabLst>
            </a:pPr>
            <a:r>
              <a:rPr lang="en-US" sz="2800" spc="-5" dirty="0">
                <a:latin typeface="Times New Roman" panose="02020603050405020304" pitchFamily="18" charset="0"/>
                <a:cs typeface="Times New Roman" panose="02020603050405020304" pitchFamily="18" charset="0"/>
              </a:rPr>
              <a:t>Facial</a:t>
            </a:r>
            <a:r>
              <a:rPr lang="en-US" sz="2800" spc="-55"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Recognition.</a:t>
            </a:r>
            <a:endParaRPr lang="en-US" sz="2800" dirty="0">
              <a:latin typeface="Times New Roman" panose="02020603050405020304" pitchFamily="18" charset="0"/>
              <a:cs typeface="Times New Roman" panose="02020603050405020304" pitchFamily="18" charset="0"/>
            </a:endParaRPr>
          </a:p>
          <a:p>
            <a:pPr marL="540000" indent="-457200">
              <a:lnSpc>
                <a:spcPct val="100000"/>
              </a:lnSpc>
              <a:spcBef>
                <a:spcPts val="1200"/>
              </a:spcBef>
              <a:buFont typeface="Wingdings" panose="05000000000000000000" pitchFamily="2" charset="2"/>
              <a:buChar char="§"/>
              <a:tabLst>
                <a:tab pos="418465" algn="l"/>
                <a:tab pos="419100" algn="l"/>
              </a:tabLst>
            </a:pPr>
            <a:r>
              <a:rPr lang="en-US" sz="2800" spc="-5" dirty="0">
                <a:latin typeface="Times New Roman" panose="02020603050405020304" pitchFamily="18" charset="0"/>
                <a:cs typeface="Times New Roman" panose="02020603050405020304" pitchFamily="18" charset="0"/>
              </a:rPr>
              <a:t>Camera</a:t>
            </a:r>
            <a:r>
              <a:rPr lang="en-US" sz="2800" spc="-55"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Agnostic.</a:t>
            </a:r>
            <a:endParaRPr lang="en-US" sz="2800" dirty="0">
              <a:latin typeface="Times New Roman" panose="02020603050405020304" pitchFamily="18" charset="0"/>
              <a:cs typeface="Times New Roman" panose="02020603050405020304" pitchFamily="18" charset="0"/>
            </a:endParaRPr>
          </a:p>
          <a:p>
            <a:pPr marL="540000" indent="-457200">
              <a:lnSpc>
                <a:spcPct val="100000"/>
              </a:lnSpc>
              <a:spcBef>
                <a:spcPts val="1200"/>
              </a:spcBef>
              <a:buFont typeface="Wingdings" panose="05000000000000000000" pitchFamily="2" charset="2"/>
              <a:buChar char="§"/>
              <a:tabLst>
                <a:tab pos="418465" algn="l"/>
                <a:tab pos="419100" algn="l"/>
              </a:tabLst>
            </a:pPr>
            <a:r>
              <a:rPr lang="en-US" sz="2800" spc="-5" dirty="0">
                <a:latin typeface="Times New Roman" panose="02020603050405020304" pitchFamily="18" charset="0"/>
                <a:cs typeface="Times New Roman" panose="02020603050405020304" pitchFamily="18" charset="0"/>
              </a:rPr>
              <a:t>Easy</a:t>
            </a:r>
            <a:r>
              <a:rPr lang="en-US" sz="2800" spc="-55"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Implementation.</a:t>
            </a:r>
            <a:endParaRPr lang="en-US" sz="2800" dirty="0">
              <a:latin typeface="Times New Roman" panose="02020603050405020304" pitchFamily="18" charset="0"/>
              <a:cs typeface="Times New Roman" panose="02020603050405020304" pitchFamily="18" charset="0"/>
            </a:endParaRPr>
          </a:p>
          <a:p>
            <a:pPr marL="540000" indent="-457200">
              <a:lnSpc>
                <a:spcPct val="100000"/>
              </a:lnSpc>
              <a:spcBef>
                <a:spcPts val="1200"/>
              </a:spcBef>
              <a:buFont typeface="Wingdings" panose="05000000000000000000" pitchFamily="2" charset="2"/>
              <a:buChar char="§"/>
              <a:tabLst>
                <a:tab pos="418465" algn="l"/>
                <a:tab pos="419100" algn="l"/>
              </a:tabLst>
            </a:pPr>
            <a:r>
              <a:rPr lang="en-US" sz="2800" spc="-5" dirty="0">
                <a:latin typeface="Times New Roman" panose="02020603050405020304" pitchFamily="18" charset="0"/>
                <a:cs typeface="Times New Roman" panose="02020603050405020304" pitchFamily="18" charset="0"/>
              </a:rPr>
              <a:t>Staff</a:t>
            </a:r>
            <a:r>
              <a:rPr lang="en-US" sz="2800" spc="-55"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Friendly.</a:t>
            </a:r>
            <a:endParaRPr lang="en-US" sz="2800" dirty="0">
              <a:latin typeface="Times New Roman" panose="02020603050405020304" pitchFamily="18" charset="0"/>
              <a:cs typeface="Times New Roman" panose="02020603050405020304" pitchFamily="18" charset="0"/>
            </a:endParaRPr>
          </a:p>
          <a:p>
            <a:pPr marL="540000" indent="-457200">
              <a:lnSpc>
                <a:spcPct val="100000"/>
              </a:lnSpc>
              <a:spcBef>
                <a:spcPts val="1200"/>
              </a:spcBef>
              <a:buFont typeface="Wingdings" panose="05000000000000000000" pitchFamily="2" charset="2"/>
              <a:buChar char="§"/>
              <a:tabLst>
                <a:tab pos="418465" algn="l"/>
                <a:tab pos="419100" algn="l"/>
              </a:tabLst>
            </a:pPr>
            <a:r>
              <a:rPr lang="en-US" sz="2800" spc="-5" dirty="0">
                <a:latin typeface="Times New Roman" panose="02020603050405020304" pitchFamily="18" charset="0"/>
                <a:cs typeface="Times New Roman" panose="02020603050405020304" pitchFamily="18" charset="0"/>
              </a:rPr>
              <a:t>No</a:t>
            </a:r>
            <a:r>
              <a:rPr lang="en-US" sz="2800" spc="-35"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New</a:t>
            </a:r>
            <a:r>
              <a:rPr lang="en-US" sz="2800" spc="-30"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Hardware</a:t>
            </a:r>
            <a:r>
              <a:rPr lang="en-US" sz="2800" spc="-30"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Needed</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3070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6C33875-5FFA-B8DE-1F2A-3AE3722AB5ED}"/>
              </a:ext>
            </a:extLst>
          </p:cNvPr>
          <p:cNvSpPr>
            <a:spLocks noGrp="1"/>
          </p:cNvSpPr>
          <p:nvPr>
            <p:ph type="title"/>
          </p:nvPr>
        </p:nvSpPr>
        <p:spPr/>
        <p:txBody>
          <a:bodyPr/>
          <a:lstStyle/>
          <a:p>
            <a:r>
              <a:rPr lang="en-US" dirty="0">
                <a:latin typeface="Algerian" panose="04020705040A02060702" pitchFamily="82" charset="0"/>
              </a:rPr>
              <a:t>disadvantages</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3AB3EE3A-8450-DF74-0B67-94C6ED035A79}"/>
              </a:ext>
            </a:extLst>
          </p:cNvPr>
          <p:cNvSpPr>
            <a:spLocks noGrp="1"/>
          </p:cNvSpPr>
          <p:nvPr>
            <p:ph idx="1"/>
          </p:nvPr>
        </p:nvSpPr>
        <p:spPr/>
        <p:txBody>
          <a:bodyPr>
            <a:normAutofit fontScale="92500" lnSpcReduction="20000"/>
          </a:bodyPr>
          <a:lstStyle/>
          <a:p>
            <a:pPr>
              <a:lnSpc>
                <a:spcPct val="120000"/>
              </a:lnSpc>
              <a:spcBef>
                <a:spcPts val="1800"/>
              </a:spcBef>
              <a:buFont typeface="Wingdings" panose="05000000000000000000" pitchFamily="2" charset="2"/>
              <a:buChar char="§"/>
            </a:pPr>
            <a:r>
              <a:rPr lang="en-US" sz="2800" b="1" spc="-5" dirty="0">
                <a:latin typeface="Times New Roman" panose="02020603050405020304" pitchFamily="18" charset="0"/>
                <a:cs typeface="Times New Roman" panose="02020603050405020304" pitchFamily="18" charset="0"/>
              </a:rPr>
              <a:t>“Lack of control over their personal information</a:t>
            </a:r>
            <a:r>
              <a:rPr lang="en-US" sz="2800" spc="-5" dirty="0">
                <a:latin typeface="Times New Roman" panose="02020603050405020304" pitchFamily="18" charset="0"/>
                <a:cs typeface="Times New Roman" panose="02020603050405020304" pitchFamily="18" charset="0"/>
              </a:rPr>
              <a:t>.</a:t>
            </a:r>
            <a:r>
              <a:rPr lang="en-US" sz="2800" b="1" spc="-5" dirty="0">
                <a:latin typeface="Times New Roman" panose="02020603050405020304" pitchFamily="18" charset="0"/>
                <a:cs typeface="Times New Roman" panose="02020603050405020304" pitchFamily="18" charset="0"/>
              </a:rPr>
              <a:t>”</a:t>
            </a:r>
            <a:r>
              <a:rPr lang="en-US" sz="2800" spc="-5" dirty="0">
                <a:latin typeface="Times New Roman" panose="02020603050405020304" pitchFamily="18" charset="0"/>
                <a:cs typeface="Times New Roman" panose="02020603050405020304" pitchFamily="18" charset="0"/>
              </a:rPr>
              <a:t> Critics of mask recognition also think </a:t>
            </a:r>
            <a:r>
              <a:rPr lang="en-US" sz="2800"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that this new technology could be prone to some of the same pitfalls as facial recognition.</a:t>
            </a:r>
          </a:p>
          <a:p>
            <a:pPr>
              <a:lnSpc>
                <a:spcPct val="120000"/>
              </a:lnSpc>
              <a:spcBef>
                <a:spcPts val="1800"/>
              </a:spcBef>
              <a:buFont typeface="Wingdings" panose="05000000000000000000" pitchFamily="2" charset="2"/>
              <a:buChar char="§"/>
            </a:pPr>
            <a:r>
              <a:rPr lang="en-US" sz="2800" spc="-5" dirty="0">
                <a:latin typeface="Times New Roman" panose="02020603050405020304" pitchFamily="18" charset="0"/>
                <a:cs typeface="Times New Roman" panose="02020603050405020304" pitchFamily="18" charset="0"/>
              </a:rPr>
              <a:t>Many of the training datasets used for facial recognition are dominated by light-skinned </a:t>
            </a:r>
            <a:r>
              <a:rPr lang="en-US" sz="2800"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individuals.</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0448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11FF9-ABDC-2869-37F1-0373C65D6AB5}"/>
              </a:ext>
            </a:extLst>
          </p:cNvPr>
          <p:cNvSpPr>
            <a:spLocks noGrp="1"/>
          </p:cNvSpPr>
          <p:nvPr>
            <p:ph type="title"/>
          </p:nvPr>
        </p:nvSpPr>
        <p:spPr>
          <a:xfrm>
            <a:off x="2586835" y="281175"/>
            <a:ext cx="6108200" cy="725349"/>
          </a:xfrm>
        </p:spPr>
        <p:txBody>
          <a:bodyPr>
            <a:normAutofit fontScale="90000"/>
          </a:bodyPr>
          <a:lstStyle/>
          <a:p>
            <a:r>
              <a:rPr lang="en-IN" sz="3600" spc="15" dirty="0">
                <a:solidFill>
                  <a:srgbClr val="00B0F0"/>
                </a:solidFill>
                <a:latin typeface="Algerian" panose="04020705040A02060702" pitchFamily="82" charset="0"/>
              </a:rPr>
              <a:t>Images with Mask/No Mask</a:t>
            </a:r>
            <a:endParaRPr lang="en-US" dirty="0">
              <a:solidFill>
                <a:srgbClr val="00B0F0"/>
              </a:solidFill>
            </a:endParaRPr>
          </a:p>
        </p:txBody>
      </p:sp>
      <p:pic>
        <p:nvPicPr>
          <p:cNvPr id="4" name="object 3">
            <a:extLst>
              <a:ext uri="{FF2B5EF4-FFF2-40B4-BE49-F238E27FC236}">
                <a16:creationId xmlns:a16="http://schemas.microsoft.com/office/drawing/2014/main" id="{F0BCAA3B-9DA5-5585-066B-23BFEF52A709}"/>
              </a:ext>
            </a:extLst>
          </p:cNvPr>
          <p:cNvPicPr>
            <a:picLocks noGrp="1"/>
          </p:cNvPicPr>
          <p:nvPr>
            <p:ph idx="1"/>
          </p:nvPr>
        </p:nvPicPr>
        <p:blipFill>
          <a:blip r:embed="rId2" cstate="print"/>
          <a:stretch>
            <a:fillRect/>
          </a:stretch>
        </p:blipFill>
        <p:spPr>
          <a:xfrm>
            <a:off x="3844575" y="1196975"/>
            <a:ext cx="3593213" cy="3511550"/>
          </a:xfrm>
          <a:prstGeom prst="rect">
            <a:avLst/>
          </a:prstGeom>
        </p:spPr>
      </p:pic>
    </p:spTree>
    <p:extLst>
      <p:ext uri="{BB962C8B-B14F-4D97-AF65-F5344CB8AC3E}">
        <p14:creationId xmlns:p14="http://schemas.microsoft.com/office/powerpoint/2010/main" val="26269242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0</TotalTime>
  <Words>1852</Words>
  <Application>Microsoft Office PowerPoint</Application>
  <PresentationFormat>On-screen Show (16:9)</PresentationFormat>
  <Paragraphs>80</Paragraphs>
  <Slides>23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Algerian</vt:lpstr>
      <vt:lpstr>Arial</vt:lpstr>
      <vt:lpstr>Calibri</vt:lpstr>
      <vt:lpstr>Times New Roman</vt:lpstr>
      <vt:lpstr>Wingdings</vt:lpstr>
      <vt:lpstr>Office Theme</vt:lpstr>
      <vt:lpstr>COVID -19  prevention :  Real-Time implementation  of AI - Based  face  mask detection</vt:lpstr>
      <vt:lpstr>Abstract</vt:lpstr>
      <vt:lpstr>PowerPoint Presentation</vt:lpstr>
      <vt:lpstr>Face Mask detection</vt:lpstr>
      <vt:lpstr>Project Goal</vt:lpstr>
      <vt:lpstr>PowerPoint Presentation</vt:lpstr>
      <vt:lpstr>ADVANTAGES</vt:lpstr>
      <vt:lpstr>disadvantages</vt:lpstr>
      <vt:lpstr>Images with Mask/No Mask</vt:lpstr>
      <vt:lpstr>PowerPoint Presentation</vt:lpstr>
      <vt:lpstr>PowerPoint Presentation</vt:lpstr>
      <vt:lpstr>PowerPoint Presentation</vt:lpstr>
      <vt:lpstr>PowerPoint Presentation</vt:lpstr>
      <vt:lpstr>Computer Vision</vt:lpstr>
      <vt:lpstr>Convolutional Neural Network (CNN)</vt:lpstr>
      <vt:lpstr>Working of the System</vt:lpstr>
      <vt:lpstr>Pre-processing of images</vt:lpstr>
      <vt:lpstr>Training of the model</vt:lpstr>
      <vt:lpstr>Training and loss Accuracy</vt:lpstr>
      <vt:lpstr>OUTPUT</vt:lpstr>
      <vt:lpstr>PowerPoint Presentation</vt:lpstr>
      <vt:lpstr>CONCLUSION AND FUTURE ENHANCEMENT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2022-05-25T03:51:51Z</dcterms:modified>
</cp:coreProperties>
</file>

<file path=docProps/thumbnail.jpeg>
</file>